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75" r:id="rId2"/>
    <p:sldId id="440" r:id="rId3"/>
    <p:sldId id="441" r:id="rId4"/>
    <p:sldId id="442" r:id="rId5"/>
    <p:sldId id="443" r:id="rId6"/>
    <p:sldId id="444" r:id="rId7"/>
    <p:sldId id="445" r:id="rId8"/>
    <p:sldId id="447" r:id="rId9"/>
    <p:sldId id="448" r:id="rId10"/>
    <p:sldId id="449" r:id="rId11"/>
    <p:sldId id="450" r:id="rId12"/>
    <p:sldId id="451" r:id="rId13"/>
    <p:sldId id="452" r:id="rId14"/>
    <p:sldId id="453" r:id="rId15"/>
    <p:sldId id="454" r:id="rId16"/>
    <p:sldId id="455" r:id="rId17"/>
    <p:sldId id="456" r:id="rId18"/>
    <p:sldId id="45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9"/>
  </p:normalViewPr>
  <p:slideViewPr>
    <p:cSldViewPr snapToGrid="0">
      <p:cViewPr varScale="1">
        <p:scale>
          <a:sx n="103" d="100"/>
          <a:sy n="103" d="100"/>
        </p:scale>
        <p:origin x="89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C4754F-49C3-9E4C-A10B-1C483A475066}" type="datetimeFigureOut">
              <a:rPr lang="en-GB" smtClean="0"/>
              <a:t>04/09/2023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1C30A3-53B7-7940-B0DD-A121109DCA0C}" type="slidenum">
              <a:rPr lang="en-GB" smtClean="0"/>
              <a:t>‹#›</a:t>
            </a:fld>
            <a:endParaRPr lang="en-GB"/>
          </a:p>
        </p:txBody>
      </p:sp>
    </p:spTree>
    <p:extLst>
      <p:ext uri="{BB962C8B-B14F-4D97-AF65-F5344CB8AC3E}">
        <p14:creationId xmlns:p14="http://schemas.microsoft.com/office/powerpoint/2010/main" val="2303515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5F24CAC-BB67-554B-9042-A8ED7BF2CCE5}" type="slidenum">
              <a:rPr lang="en-GB" smtClean="0"/>
              <a:t>1</a:t>
            </a:fld>
            <a:endParaRPr lang="en-GB"/>
          </a:p>
        </p:txBody>
      </p:sp>
    </p:spTree>
    <p:extLst>
      <p:ext uri="{BB962C8B-B14F-4D97-AF65-F5344CB8AC3E}">
        <p14:creationId xmlns:p14="http://schemas.microsoft.com/office/powerpoint/2010/main" val="3003292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10064-0F78-ABDD-6C2B-161D86D6E54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D7DC924-0800-7E9C-D214-5A225FD09C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F3F98BE-8E2F-D7DE-DF27-8E41D0B77E24}"/>
              </a:ext>
            </a:extLst>
          </p:cNvPr>
          <p:cNvSpPr>
            <a:spLocks noGrp="1"/>
          </p:cNvSpPr>
          <p:nvPr>
            <p:ph type="dt" sz="half" idx="10"/>
          </p:nvPr>
        </p:nvSpPr>
        <p:spPr/>
        <p:txBody>
          <a:bodyPr/>
          <a:lstStyle/>
          <a:p>
            <a:fld id="{0AA943E6-AD7E-204A-A55D-4B76344E30EC}" type="datetimeFigureOut">
              <a:rPr lang="en-US" smtClean="0"/>
              <a:t>9/4/23</a:t>
            </a:fld>
            <a:endParaRPr lang="en-US"/>
          </a:p>
        </p:txBody>
      </p:sp>
      <p:sp>
        <p:nvSpPr>
          <p:cNvPr id="5" name="Footer Placeholder 4">
            <a:extLst>
              <a:ext uri="{FF2B5EF4-FFF2-40B4-BE49-F238E27FC236}">
                <a16:creationId xmlns:a16="http://schemas.microsoft.com/office/drawing/2014/main" id="{3C98A89E-6020-0A32-D5AC-221080EC2C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1B7D25-F866-4C45-9E36-87212369CED6}"/>
              </a:ext>
            </a:extLst>
          </p:cNvPr>
          <p:cNvSpPr>
            <a:spLocks noGrp="1"/>
          </p:cNvSpPr>
          <p:nvPr>
            <p:ph type="sldNum" sz="quarter" idx="12"/>
          </p:nvPr>
        </p:nvSpPr>
        <p:spPr/>
        <p:txBody>
          <a:bodyPr/>
          <a:lstStyle/>
          <a:p>
            <a:fld id="{3C57C9BB-0F57-7D4E-9FB9-5BAF5D7F7C40}" type="slidenum">
              <a:rPr lang="en-US" smtClean="0"/>
              <a:t>‹#›</a:t>
            </a:fld>
            <a:endParaRPr lang="en-US"/>
          </a:p>
        </p:txBody>
      </p:sp>
    </p:spTree>
    <p:extLst>
      <p:ext uri="{BB962C8B-B14F-4D97-AF65-F5344CB8AC3E}">
        <p14:creationId xmlns:p14="http://schemas.microsoft.com/office/powerpoint/2010/main" val="925792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5D5A1-1DDB-2F91-06FF-5A1C21BF0633}"/>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645CB6E-49F9-D4E4-CCB9-C990CECC51C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8B79131-01E8-1051-A534-19DBF6A184AD}"/>
              </a:ext>
            </a:extLst>
          </p:cNvPr>
          <p:cNvSpPr>
            <a:spLocks noGrp="1"/>
          </p:cNvSpPr>
          <p:nvPr>
            <p:ph type="dt" sz="half" idx="10"/>
          </p:nvPr>
        </p:nvSpPr>
        <p:spPr/>
        <p:txBody>
          <a:bodyPr/>
          <a:lstStyle/>
          <a:p>
            <a:fld id="{0AA943E6-AD7E-204A-A55D-4B76344E30EC}" type="datetimeFigureOut">
              <a:rPr lang="en-US" smtClean="0"/>
              <a:t>9/4/23</a:t>
            </a:fld>
            <a:endParaRPr lang="en-US"/>
          </a:p>
        </p:txBody>
      </p:sp>
      <p:sp>
        <p:nvSpPr>
          <p:cNvPr id="5" name="Footer Placeholder 4">
            <a:extLst>
              <a:ext uri="{FF2B5EF4-FFF2-40B4-BE49-F238E27FC236}">
                <a16:creationId xmlns:a16="http://schemas.microsoft.com/office/drawing/2014/main" id="{920E74F9-6EF3-071C-2FA2-C07158792A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5CD7EA-1C49-AA85-0A35-AE73E911DFFA}"/>
              </a:ext>
            </a:extLst>
          </p:cNvPr>
          <p:cNvSpPr>
            <a:spLocks noGrp="1"/>
          </p:cNvSpPr>
          <p:nvPr>
            <p:ph type="sldNum" sz="quarter" idx="12"/>
          </p:nvPr>
        </p:nvSpPr>
        <p:spPr/>
        <p:txBody>
          <a:bodyPr/>
          <a:lstStyle/>
          <a:p>
            <a:fld id="{3C57C9BB-0F57-7D4E-9FB9-5BAF5D7F7C40}" type="slidenum">
              <a:rPr lang="en-US" smtClean="0"/>
              <a:t>‹#›</a:t>
            </a:fld>
            <a:endParaRPr lang="en-US"/>
          </a:p>
        </p:txBody>
      </p:sp>
    </p:spTree>
    <p:extLst>
      <p:ext uri="{BB962C8B-B14F-4D97-AF65-F5344CB8AC3E}">
        <p14:creationId xmlns:p14="http://schemas.microsoft.com/office/powerpoint/2010/main" val="3003614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1A16C7-72C4-A984-A7F4-5F6C6117076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9A6A404-237F-48B2-F708-6B9C8DDA626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70C9FC7-92BC-C3B9-FF23-CC2FB65DF193}"/>
              </a:ext>
            </a:extLst>
          </p:cNvPr>
          <p:cNvSpPr>
            <a:spLocks noGrp="1"/>
          </p:cNvSpPr>
          <p:nvPr>
            <p:ph type="dt" sz="half" idx="10"/>
          </p:nvPr>
        </p:nvSpPr>
        <p:spPr/>
        <p:txBody>
          <a:bodyPr/>
          <a:lstStyle/>
          <a:p>
            <a:fld id="{0AA943E6-AD7E-204A-A55D-4B76344E30EC}" type="datetimeFigureOut">
              <a:rPr lang="en-US" smtClean="0"/>
              <a:t>9/4/23</a:t>
            </a:fld>
            <a:endParaRPr lang="en-US"/>
          </a:p>
        </p:txBody>
      </p:sp>
      <p:sp>
        <p:nvSpPr>
          <p:cNvPr id="5" name="Footer Placeholder 4">
            <a:extLst>
              <a:ext uri="{FF2B5EF4-FFF2-40B4-BE49-F238E27FC236}">
                <a16:creationId xmlns:a16="http://schemas.microsoft.com/office/drawing/2014/main" id="{F538FBC5-F7C1-71C6-BC8B-CF5B46680E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3944CA-1B5A-E1DE-8B3B-52AF55DFE68B}"/>
              </a:ext>
            </a:extLst>
          </p:cNvPr>
          <p:cNvSpPr>
            <a:spLocks noGrp="1"/>
          </p:cNvSpPr>
          <p:nvPr>
            <p:ph type="sldNum" sz="quarter" idx="12"/>
          </p:nvPr>
        </p:nvSpPr>
        <p:spPr/>
        <p:txBody>
          <a:bodyPr/>
          <a:lstStyle/>
          <a:p>
            <a:fld id="{3C57C9BB-0F57-7D4E-9FB9-5BAF5D7F7C40}" type="slidenum">
              <a:rPr lang="en-US" smtClean="0"/>
              <a:t>‹#›</a:t>
            </a:fld>
            <a:endParaRPr lang="en-US"/>
          </a:p>
        </p:txBody>
      </p:sp>
    </p:spTree>
    <p:extLst>
      <p:ext uri="{BB962C8B-B14F-4D97-AF65-F5344CB8AC3E}">
        <p14:creationId xmlns:p14="http://schemas.microsoft.com/office/powerpoint/2010/main" val="3941258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14276-87FA-0487-B4E8-7850226F234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182F48F-498D-C8B5-5153-D03B11DBAA2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40163A8-3E7B-1368-FC0A-1A4258DAFF9C}"/>
              </a:ext>
            </a:extLst>
          </p:cNvPr>
          <p:cNvSpPr>
            <a:spLocks noGrp="1"/>
          </p:cNvSpPr>
          <p:nvPr>
            <p:ph type="dt" sz="half" idx="10"/>
          </p:nvPr>
        </p:nvSpPr>
        <p:spPr/>
        <p:txBody>
          <a:bodyPr/>
          <a:lstStyle/>
          <a:p>
            <a:fld id="{0AA943E6-AD7E-204A-A55D-4B76344E30EC}" type="datetimeFigureOut">
              <a:rPr lang="en-US" smtClean="0"/>
              <a:t>9/4/23</a:t>
            </a:fld>
            <a:endParaRPr lang="en-US"/>
          </a:p>
        </p:txBody>
      </p:sp>
      <p:sp>
        <p:nvSpPr>
          <p:cNvPr id="5" name="Footer Placeholder 4">
            <a:extLst>
              <a:ext uri="{FF2B5EF4-FFF2-40B4-BE49-F238E27FC236}">
                <a16:creationId xmlns:a16="http://schemas.microsoft.com/office/drawing/2014/main" id="{7D8D8357-CEB4-4898-14F6-D82CF4140D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AFF7FA-57F1-F0CF-2C83-47F85F0B9E43}"/>
              </a:ext>
            </a:extLst>
          </p:cNvPr>
          <p:cNvSpPr>
            <a:spLocks noGrp="1"/>
          </p:cNvSpPr>
          <p:nvPr>
            <p:ph type="sldNum" sz="quarter" idx="12"/>
          </p:nvPr>
        </p:nvSpPr>
        <p:spPr/>
        <p:txBody>
          <a:bodyPr/>
          <a:lstStyle/>
          <a:p>
            <a:fld id="{3C57C9BB-0F57-7D4E-9FB9-5BAF5D7F7C40}" type="slidenum">
              <a:rPr lang="en-US" smtClean="0"/>
              <a:t>‹#›</a:t>
            </a:fld>
            <a:endParaRPr lang="en-US"/>
          </a:p>
        </p:txBody>
      </p:sp>
    </p:spTree>
    <p:extLst>
      <p:ext uri="{BB962C8B-B14F-4D97-AF65-F5344CB8AC3E}">
        <p14:creationId xmlns:p14="http://schemas.microsoft.com/office/powerpoint/2010/main" val="176018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FE9DD-20AF-3731-7C13-0037AF98A84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C38D8F8-004A-BCB4-4953-706DD79FAC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DBE4146-AB3C-07D3-1051-0DA11BCA56AE}"/>
              </a:ext>
            </a:extLst>
          </p:cNvPr>
          <p:cNvSpPr>
            <a:spLocks noGrp="1"/>
          </p:cNvSpPr>
          <p:nvPr>
            <p:ph type="dt" sz="half" idx="10"/>
          </p:nvPr>
        </p:nvSpPr>
        <p:spPr/>
        <p:txBody>
          <a:bodyPr/>
          <a:lstStyle/>
          <a:p>
            <a:fld id="{0AA943E6-AD7E-204A-A55D-4B76344E30EC}" type="datetimeFigureOut">
              <a:rPr lang="en-US" smtClean="0"/>
              <a:t>9/4/23</a:t>
            </a:fld>
            <a:endParaRPr lang="en-US"/>
          </a:p>
        </p:txBody>
      </p:sp>
      <p:sp>
        <p:nvSpPr>
          <p:cNvPr id="5" name="Footer Placeholder 4">
            <a:extLst>
              <a:ext uri="{FF2B5EF4-FFF2-40B4-BE49-F238E27FC236}">
                <a16:creationId xmlns:a16="http://schemas.microsoft.com/office/drawing/2014/main" id="{434FCB73-2E2A-67A9-989C-7D81A77E43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CD2ED4-B4A4-C34A-CA7D-B12BCCA2F785}"/>
              </a:ext>
            </a:extLst>
          </p:cNvPr>
          <p:cNvSpPr>
            <a:spLocks noGrp="1"/>
          </p:cNvSpPr>
          <p:nvPr>
            <p:ph type="sldNum" sz="quarter" idx="12"/>
          </p:nvPr>
        </p:nvSpPr>
        <p:spPr/>
        <p:txBody>
          <a:bodyPr/>
          <a:lstStyle/>
          <a:p>
            <a:fld id="{3C57C9BB-0F57-7D4E-9FB9-5BAF5D7F7C40}" type="slidenum">
              <a:rPr lang="en-US" smtClean="0"/>
              <a:t>‹#›</a:t>
            </a:fld>
            <a:endParaRPr lang="en-US"/>
          </a:p>
        </p:txBody>
      </p:sp>
    </p:spTree>
    <p:extLst>
      <p:ext uri="{BB962C8B-B14F-4D97-AF65-F5344CB8AC3E}">
        <p14:creationId xmlns:p14="http://schemas.microsoft.com/office/powerpoint/2010/main" val="418968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915AA-9826-12B9-A001-9876448A168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27B9F7B-A576-41D2-5363-D8CF1E01676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12A8DE66-4D91-0259-F864-C0C12A36181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63A2019D-62D6-6700-1365-AB95EAE501FF}"/>
              </a:ext>
            </a:extLst>
          </p:cNvPr>
          <p:cNvSpPr>
            <a:spLocks noGrp="1"/>
          </p:cNvSpPr>
          <p:nvPr>
            <p:ph type="dt" sz="half" idx="10"/>
          </p:nvPr>
        </p:nvSpPr>
        <p:spPr/>
        <p:txBody>
          <a:bodyPr/>
          <a:lstStyle/>
          <a:p>
            <a:fld id="{0AA943E6-AD7E-204A-A55D-4B76344E30EC}" type="datetimeFigureOut">
              <a:rPr lang="en-US" smtClean="0"/>
              <a:t>9/4/23</a:t>
            </a:fld>
            <a:endParaRPr lang="en-US"/>
          </a:p>
        </p:txBody>
      </p:sp>
      <p:sp>
        <p:nvSpPr>
          <p:cNvPr id="6" name="Footer Placeholder 5">
            <a:extLst>
              <a:ext uri="{FF2B5EF4-FFF2-40B4-BE49-F238E27FC236}">
                <a16:creationId xmlns:a16="http://schemas.microsoft.com/office/drawing/2014/main" id="{0A6AA5BB-5DD9-BA18-A1E7-03E7EA1CAC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4F36F5-32F3-67AE-1389-0B9EA12CA07F}"/>
              </a:ext>
            </a:extLst>
          </p:cNvPr>
          <p:cNvSpPr>
            <a:spLocks noGrp="1"/>
          </p:cNvSpPr>
          <p:nvPr>
            <p:ph type="sldNum" sz="quarter" idx="12"/>
          </p:nvPr>
        </p:nvSpPr>
        <p:spPr/>
        <p:txBody>
          <a:bodyPr/>
          <a:lstStyle/>
          <a:p>
            <a:fld id="{3C57C9BB-0F57-7D4E-9FB9-5BAF5D7F7C40}" type="slidenum">
              <a:rPr lang="en-US" smtClean="0"/>
              <a:t>‹#›</a:t>
            </a:fld>
            <a:endParaRPr lang="en-US"/>
          </a:p>
        </p:txBody>
      </p:sp>
    </p:spTree>
    <p:extLst>
      <p:ext uri="{BB962C8B-B14F-4D97-AF65-F5344CB8AC3E}">
        <p14:creationId xmlns:p14="http://schemas.microsoft.com/office/powerpoint/2010/main" val="1173178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4907-3640-C5A5-C9E1-E55C12E775BA}"/>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FA1BF83-3452-F6DC-285C-97AC96B8C9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AF02ED0-8F71-E3B4-FB51-1B7F7C445BB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AF01BA4-6DC5-A594-483D-4A92C96D6B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E0AC430-C079-72CC-A087-6E442D92066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584615D-8550-8F71-4561-3BB6814A7252}"/>
              </a:ext>
            </a:extLst>
          </p:cNvPr>
          <p:cNvSpPr>
            <a:spLocks noGrp="1"/>
          </p:cNvSpPr>
          <p:nvPr>
            <p:ph type="dt" sz="half" idx="10"/>
          </p:nvPr>
        </p:nvSpPr>
        <p:spPr/>
        <p:txBody>
          <a:bodyPr/>
          <a:lstStyle/>
          <a:p>
            <a:fld id="{0AA943E6-AD7E-204A-A55D-4B76344E30EC}" type="datetimeFigureOut">
              <a:rPr lang="en-US" smtClean="0"/>
              <a:t>9/4/23</a:t>
            </a:fld>
            <a:endParaRPr lang="en-US"/>
          </a:p>
        </p:txBody>
      </p:sp>
      <p:sp>
        <p:nvSpPr>
          <p:cNvPr id="8" name="Footer Placeholder 7">
            <a:extLst>
              <a:ext uri="{FF2B5EF4-FFF2-40B4-BE49-F238E27FC236}">
                <a16:creationId xmlns:a16="http://schemas.microsoft.com/office/drawing/2014/main" id="{68C9D5AE-F232-25D3-8B3D-2D99C9C284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F7457E8-269E-F063-6692-67B4CAEFBF35}"/>
              </a:ext>
            </a:extLst>
          </p:cNvPr>
          <p:cNvSpPr>
            <a:spLocks noGrp="1"/>
          </p:cNvSpPr>
          <p:nvPr>
            <p:ph type="sldNum" sz="quarter" idx="12"/>
          </p:nvPr>
        </p:nvSpPr>
        <p:spPr/>
        <p:txBody>
          <a:bodyPr/>
          <a:lstStyle/>
          <a:p>
            <a:fld id="{3C57C9BB-0F57-7D4E-9FB9-5BAF5D7F7C40}" type="slidenum">
              <a:rPr lang="en-US" smtClean="0"/>
              <a:t>‹#›</a:t>
            </a:fld>
            <a:endParaRPr lang="en-US"/>
          </a:p>
        </p:txBody>
      </p:sp>
    </p:spTree>
    <p:extLst>
      <p:ext uri="{BB962C8B-B14F-4D97-AF65-F5344CB8AC3E}">
        <p14:creationId xmlns:p14="http://schemas.microsoft.com/office/powerpoint/2010/main" val="814234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BA42B-2B09-13F5-07C0-37E7EDF6E27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A6DED53-74C4-6FDA-E94E-E133BDBC3064}"/>
              </a:ext>
            </a:extLst>
          </p:cNvPr>
          <p:cNvSpPr>
            <a:spLocks noGrp="1"/>
          </p:cNvSpPr>
          <p:nvPr>
            <p:ph type="dt" sz="half" idx="10"/>
          </p:nvPr>
        </p:nvSpPr>
        <p:spPr/>
        <p:txBody>
          <a:bodyPr/>
          <a:lstStyle/>
          <a:p>
            <a:fld id="{0AA943E6-AD7E-204A-A55D-4B76344E30EC}" type="datetimeFigureOut">
              <a:rPr lang="en-US" smtClean="0"/>
              <a:t>9/4/23</a:t>
            </a:fld>
            <a:endParaRPr lang="en-US"/>
          </a:p>
        </p:txBody>
      </p:sp>
      <p:sp>
        <p:nvSpPr>
          <p:cNvPr id="4" name="Footer Placeholder 3">
            <a:extLst>
              <a:ext uri="{FF2B5EF4-FFF2-40B4-BE49-F238E27FC236}">
                <a16:creationId xmlns:a16="http://schemas.microsoft.com/office/drawing/2014/main" id="{469B5B99-8EC6-C764-4865-216612CD9D2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B3B2B2F-2D11-7761-9B0B-D6AB959DC416}"/>
              </a:ext>
            </a:extLst>
          </p:cNvPr>
          <p:cNvSpPr>
            <a:spLocks noGrp="1"/>
          </p:cNvSpPr>
          <p:nvPr>
            <p:ph type="sldNum" sz="quarter" idx="12"/>
          </p:nvPr>
        </p:nvSpPr>
        <p:spPr/>
        <p:txBody>
          <a:bodyPr/>
          <a:lstStyle/>
          <a:p>
            <a:fld id="{3C57C9BB-0F57-7D4E-9FB9-5BAF5D7F7C40}" type="slidenum">
              <a:rPr lang="en-US" smtClean="0"/>
              <a:t>‹#›</a:t>
            </a:fld>
            <a:endParaRPr lang="en-US"/>
          </a:p>
        </p:txBody>
      </p:sp>
    </p:spTree>
    <p:extLst>
      <p:ext uri="{BB962C8B-B14F-4D97-AF65-F5344CB8AC3E}">
        <p14:creationId xmlns:p14="http://schemas.microsoft.com/office/powerpoint/2010/main" val="2253040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9ADACA-6BEC-FD6B-567B-B7C73BE98650}"/>
              </a:ext>
            </a:extLst>
          </p:cNvPr>
          <p:cNvSpPr>
            <a:spLocks noGrp="1"/>
          </p:cNvSpPr>
          <p:nvPr>
            <p:ph type="dt" sz="half" idx="10"/>
          </p:nvPr>
        </p:nvSpPr>
        <p:spPr/>
        <p:txBody>
          <a:bodyPr/>
          <a:lstStyle/>
          <a:p>
            <a:fld id="{0AA943E6-AD7E-204A-A55D-4B76344E30EC}" type="datetimeFigureOut">
              <a:rPr lang="en-US" smtClean="0"/>
              <a:t>9/4/23</a:t>
            </a:fld>
            <a:endParaRPr lang="en-US"/>
          </a:p>
        </p:txBody>
      </p:sp>
      <p:sp>
        <p:nvSpPr>
          <p:cNvPr id="3" name="Footer Placeholder 2">
            <a:extLst>
              <a:ext uri="{FF2B5EF4-FFF2-40B4-BE49-F238E27FC236}">
                <a16:creationId xmlns:a16="http://schemas.microsoft.com/office/drawing/2014/main" id="{E4BD60EB-A3F4-FEE7-1B66-9C69A64D66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4A4AC8C-3BB1-A791-B8F7-5D0BBAC32D8C}"/>
              </a:ext>
            </a:extLst>
          </p:cNvPr>
          <p:cNvSpPr>
            <a:spLocks noGrp="1"/>
          </p:cNvSpPr>
          <p:nvPr>
            <p:ph type="sldNum" sz="quarter" idx="12"/>
          </p:nvPr>
        </p:nvSpPr>
        <p:spPr/>
        <p:txBody>
          <a:bodyPr/>
          <a:lstStyle/>
          <a:p>
            <a:fld id="{3C57C9BB-0F57-7D4E-9FB9-5BAF5D7F7C40}" type="slidenum">
              <a:rPr lang="en-US" smtClean="0"/>
              <a:t>‹#›</a:t>
            </a:fld>
            <a:endParaRPr lang="en-US"/>
          </a:p>
        </p:txBody>
      </p:sp>
    </p:spTree>
    <p:extLst>
      <p:ext uri="{BB962C8B-B14F-4D97-AF65-F5344CB8AC3E}">
        <p14:creationId xmlns:p14="http://schemas.microsoft.com/office/powerpoint/2010/main" val="15797329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1FD96-EF6A-27F7-311E-DDD8C45093E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8104F6E-F669-74CB-FD31-745CB14354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370FF40-D9D8-19AE-5EF7-A4B054C63B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160792E-F27C-2364-0784-807B412294CB}"/>
              </a:ext>
            </a:extLst>
          </p:cNvPr>
          <p:cNvSpPr>
            <a:spLocks noGrp="1"/>
          </p:cNvSpPr>
          <p:nvPr>
            <p:ph type="dt" sz="half" idx="10"/>
          </p:nvPr>
        </p:nvSpPr>
        <p:spPr/>
        <p:txBody>
          <a:bodyPr/>
          <a:lstStyle/>
          <a:p>
            <a:fld id="{0AA943E6-AD7E-204A-A55D-4B76344E30EC}" type="datetimeFigureOut">
              <a:rPr lang="en-US" smtClean="0"/>
              <a:t>9/4/23</a:t>
            </a:fld>
            <a:endParaRPr lang="en-US"/>
          </a:p>
        </p:txBody>
      </p:sp>
      <p:sp>
        <p:nvSpPr>
          <p:cNvPr id="6" name="Footer Placeholder 5">
            <a:extLst>
              <a:ext uri="{FF2B5EF4-FFF2-40B4-BE49-F238E27FC236}">
                <a16:creationId xmlns:a16="http://schemas.microsoft.com/office/drawing/2014/main" id="{EC06940C-BC48-12BD-4AB0-0A8E79982F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FCBCA9-24FC-C7DA-3F0E-FAA6D7D81131}"/>
              </a:ext>
            </a:extLst>
          </p:cNvPr>
          <p:cNvSpPr>
            <a:spLocks noGrp="1"/>
          </p:cNvSpPr>
          <p:nvPr>
            <p:ph type="sldNum" sz="quarter" idx="12"/>
          </p:nvPr>
        </p:nvSpPr>
        <p:spPr/>
        <p:txBody>
          <a:bodyPr/>
          <a:lstStyle/>
          <a:p>
            <a:fld id="{3C57C9BB-0F57-7D4E-9FB9-5BAF5D7F7C40}" type="slidenum">
              <a:rPr lang="en-US" smtClean="0"/>
              <a:t>‹#›</a:t>
            </a:fld>
            <a:endParaRPr lang="en-US"/>
          </a:p>
        </p:txBody>
      </p:sp>
    </p:spTree>
    <p:extLst>
      <p:ext uri="{BB962C8B-B14F-4D97-AF65-F5344CB8AC3E}">
        <p14:creationId xmlns:p14="http://schemas.microsoft.com/office/powerpoint/2010/main" val="1326536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FEA42-4B3B-9FAF-CF94-DF463B48D20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FF31F9A2-DC1D-3929-F110-FB852DE486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408961-E412-048A-F33C-1F50BF0178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E5476E1-D051-D8DE-EC32-D56598B83993}"/>
              </a:ext>
            </a:extLst>
          </p:cNvPr>
          <p:cNvSpPr>
            <a:spLocks noGrp="1"/>
          </p:cNvSpPr>
          <p:nvPr>
            <p:ph type="dt" sz="half" idx="10"/>
          </p:nvPr>
        </p:nvSpPr>
        <p:spPr/>
        <p:txBody>
          <a:bodyPr/>
          <a:lstStyle/>
          <a:p>
            <a:fld id="{0AA943E6-AD7E-204A-A55D-4B76344E30EC}" type="datetimeFigureOut">
              <a:rPr lang="en-US" smtClean="0"/>
              <a:t>9/4/23</a:t>
            </a:fld>
            <a:endParaRPr lang="en-US"/>
          </a:p>
        </p:txBody>
      </p:sp>
      <p:sp>
        <p:nvSpPr>
          <p:cNvPr id="6" name="Footer Placeholder 5">
            <a:extLst>
              <a:ext uri="{FF2B5EF4-FFF2-40B4-BE49-F238E27FC236}">
                <a16:creationId xmlns:a16="http://schemas.microsoft.com/office/drawing/2014/main" id="{33F08D62-1970-70D5-BE1E-9A6ADAD75D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7D595F-CE0E-A3A9-EFD6-BB590CAB146F}"/>
              </a:ext>
            </a:extLst>
          </p:cNvPr>
          <p:cNvSpPr>
            <a:spLocks noGrp="1"/>
          </p:cNvSpPr>
          <p:nvPr>
            <p:ph type="sldNum" sz="quarter" idx="12"/>
          </p:nvPr>
        </p:nvSpPr>
        <p:spPr/>
        <p:txBody>
          <a:bodyPr/>
          <a:lstStyle/>
          <a:p>
            <a:fld id="{3C57C9BB-0F57-7D4E-9FB9-5BAF5D7F7C40}" type="slidenum">
              <a:rPr lang="en-US" smtClean="0"/>
              <a:t>‹#›</a:t>
            </a:fld>
            <a:endParaRPr lang="en-US"/>
          </a:p>
        </p:txBody>
      </p:sp>
    </p:spTree>
    <p:extLst>
      <p:ext uri="{BB962C8B-B14F-4D97-AF65-F5344CB8AC3E}">
        <p14:creationId xmlns:p14="http://schemas.microsoft.com/office/powerpoint/2010/main" val="3619469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F1E95D-A4A9-5B70-AB48-8A3CFD506E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03182D5-BF75-496B-E133-251F23F36C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A3275D8-DF50-9BE1-13BC-355D3B361E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A943E6-AD7E-204A-A55D-4B76344E30EC}" type="datetimeFigureOut">
              <a:rPr lang="en-US" smtClean="0"/>
              <a:t>9/4/23</a:t>
            </a:fld>
            <a:endParaRPr lang="en-US"/>
          </a:p>
        </p:txBody>
      </p:sp>
      <p:sp>
        <p:nvSpPr>
          <p:cNvPr id="5" name="Footer Placeholder 4">
            <a:extLst>
              <a:ext uri="{FF2B5EF4-FFF2-40B4-BE49-F238E27FC236}">
                <a16:creationId xmlns:a16="http://schemas.microsoft.com/office/drawing/2014/main" id="{38C936F6-96EE-9E36-6CF5-51F658A7D3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4BA9FC-6494-6CBF-2A82-E2C5D2BFBE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57C9BB-0F57-7D4E-9FB9-5BAF5D7F7C40}" type="slidenum">
              <a:rPr lang="en-US" smtClean="0"/>
              <a:t>‹#›</a:t>
            </a:fld>
            <a:endParaRPr lang="en-US"/>
          </a:p>
        </p:txBody>
      </p:sp>
    </p:spTree>
    <p:extLst>
      <p:ext uri="{BB962C8B-B14F-4D97-AF65-F5344CB8AC3E}">
        <p14:creationId xmlns:p14="http://schemas.microsoft.com/office/powerpoint/2010/main" val="18522825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FB1F7E-E43C-2278-7983-D22247A2C1B5}"/>
              </a:ext>
            </a:extLst>
          </p:cNvPr>
          <p:cNvSpPr>
            <a:spLocks noGrp="1"/>
          </p:cNvSpPr>
          <p:nvPr>
            <p:ph type="ctrTitle"/>
          </p:nvPr>
        </p:nvSpPr>
        <p:spPr>
          <a:xfrm>
            <a:off x="1831889" y="1134119"/>
            <a:ext cx="8528222" cy="2387600"/>
          </a:xfrm>
        </p:spPr>
        <p:txBody>
          <a:bodyPr>
            <a:normAutofit/>
          </a:bodyPr>
          <a:lstStyle/>
          <a:p>
            <a:r>
              <a:rPr lang="en-GB" sz="5400">
                <a:solidFill>
                  <a:srgbClr val="FF0000"/>
                </a:solidFill>
              </a:rPr>
              <a:t>Chapter 6:</a:t>
            </a:r>
            <a:br>
              <a:rPr lang="en-GB" sz="5400" dirty="0">
                <a:solidFill>
                  <a:srgbClr val="FF0000"/>
                </a:solidFill>
              </a:rPr>
            </a:br>
            <a:r>
              <a:rPr lang="en-GB" sz="5400" dirty="0">
                <a:solidFill>
                  <a:srgbClr val="FF0000"/>
                </a:solidFill>
              </a:rPr>
              <a:t> Normal Distribution</a:t>
            </a:r>
          </a:p>
        </p:txBody>
      </p:sp>
      <p:sp>
        <p:nvSpPr>
          <p:cNvPr id="6" name="Subtitle 5">
            <a:extLst>
              <a:ext uri="{FF2B5EF4-FFF2-40B4-BE49-F238E27FC236}">
                <a16:creationId xmlns:a16="http://schemas.microsoft.com/office/drawing/2014/main" id="{E259DEF7-3367-EA40-3DD4-BE25FE47A982}"/>
              </a:ext>
            </a:extLst>
          </p:cNvPr>
          <p:cNvSpPr>
            <a:spLocks noGrp="1"/>
          </p:cNvSpPr>
          <p:nvPr>
            <p:ph type="subTitle" idx="1"/>
          </p:nvPr>
        </p:nvSpPr>
        <p:spPr/>
        <p:txBody>
          <a:bodyPr>
            <a:normAutofit/>
          </a:bodyPr>
          <a:lstStyle/>
          <a:p>
            <a:r>
              <a:rPr lang="en-GB" sz="2400" dirty="0"/>
              <a:t>Textbook: Ahmad Daryanto, Introduction to Quantitative Research Methods for Marketing With SPSS and R: Tools and Techniques, Routledge. 2024</a:t>
            </a:r>
          </a:p>
        </p:txBody>
      </p:sp>
    </p:spTree>
    <p:extLst>
      <p:ext uri="{BB962C8B-B14F-4D97-AF65-F5344CB8AC3E}">
        <p14:creationId xmlns:p14="http://schemas.microsoft.com/office/powerpoint/2010/main" val="2087706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42F74-C359-E961-C45C-9F9E29126E9A}"/>
              </a:ext>
            </a:extLst>
          </p:cNvPr>
          <p:cNvSpPr>
            <a:spLocks noGrp="1"/>
          </p:cNvSpPr>
          <p:nvPr>
            <p:ph type="title"/>
          </p:nvPr>
        </p:nvSpPr>
        <p:spPr/>
        <p:txBody>
          <a:bodyPr/>
          <a:lstStyle/>
          <a:p>
            <a:r>
              <a:rPr lang="en-GB" dirty="0">
                <a:solidFill>
                  <a:srgbClr val="FF0000"/>
                </a:solidFill>
              </a:rPr>
              <a:t>Illustration</a:t>
            </a:r>
          </a:p>
        </p:txBody>
      </p:sp>
      <p:sp>
        <p:nvSpPr>
          <p:cNvPr id="3" name="Content Placeholder 2">
            <a:extLst>
              <a:ext uri="{FF2B5EF4-FFF2-40B4-BE49-F238E27FC236}">
                <a16:creationId xmlns:a16="http://schemas.microsoft.com/office/drawing/2014/main" id="{27724210-F411-2E1B-478B-372C895ED477}"/>
              </a:ext>
            </a:extLst>
          </p:cNvPr>
          <p:cNvSpPr>
            <a:spLocks noGrp="1"/>
          </p:cNvSpPr>
          <p:nvPr>
            <p:ph idx="1"/>
          </p:nvPr>
        </p:nvSpPr>
        <p:spPr/>
        <p:txBody>
          <a:bodyPr>
            <a:normAutofit lnSpcReduction="10000"/>
          </a:bodyPr>
          <a:lstStyle/>
          <a:p>
            <a:pPr algn="l"/>
            <a:r>
              <a:rPr lang="en-GB" b="0" i="0" u="none" strike="noStrike" dirty="0">
                <a:solidFill>
                  <a:srgbClr val="000000"/>
                </a:solidFill>
                <a:effectLst/>
                <a:latin typeface="Source Sans Pro" panose="020B0503030403020204" pitchFamily="34" charset="0"/>
              </a:rPr>
              <a:t>Suppose that Andy is a manager of a car showroom in the UK who managed to sell 60 cars in a month. The sales mean score calculated from all managers in the country is 50 cars with a standard deviation of 5. Mark is the car manager of the same company in Germany. Mark managed to sell 80 cars in that month. The sales mean score in Germany is 70 cars with a standard deviation of 10. Assuming sales in both countries are normally distributed, which managers perform better relative to their peers in the same country?</a:t>
            </a:r>
          </a:p>
          <a:p>
            <a:pPr marL="0" indent="0">
              <a:buNone/>
            </a:pPr>
            <a:br>
              <a:rPr lang="en-GB" dirty="0"/>
            </a:br>
            <a:endParaRPr lang="en-GB" dirty="0"/>
          </a:p>
        </p:txBody>
      </p:sp>
      <p:pic>
        <p:nvPicPr>
          <p:cNvPr id="4" name="Picture 3">
            <a:extLst>
              <a:ext uri="{FF2B5EF4-FFF2-40B4-BE49-F238E27FC236}">
                <a16:creationId xmlns:a16="http://schemas.microsoft.com/office/drawing/2014/main" id="{3E2E710F-AA5A-F986-BAB8-7DDDC80E5E3A}"/>
              </a:ext>
            </a:extLst>
          </p:cNvPr>
          <p:cNvPicPr>
            <a:picLocks noChangeAspect="1"/>
          </p:cNvPicPr>
          <p:nvPr/>
        </p:nvPicPr>
        <p:blipFill>
          <a:blip r:embed="rId2"/>
          <a:stretch>
            <a:fillRect/>
          </a:stretch>
        </p:blipFill>
        <p:spPr>
          <a:xfrm>
            <a:off x="3872985" y="5089267"/>
            <a:ext cx="4025900" cy="1498600"/>
          </a:xfrm>
          <a:prstGeom prst="rect">
            <a:avLst/>
          </a:prstGeom>
        </p:spPr>
      </p:pic>
    </p:spTree>
    <p:extLst>
      <p:ext uri="{BB962C8B-B14F-4D97-AF65-F5344CB8AC3E}">
        <p14:creationId xmlns:p14="http://schemas.microsoft.com/office/powerpoint/2010/main" val="1387520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ECF9D-472B-6D72-72B0-AEDA03D3E405}"/>
              </a:ext>
            </a:extLst>
          </p:cNvPr>
          <p:cNvSpPr>
            <a:spLocks noGrp="1"/>
          </p:cNvSpPr>
          <p:nvPr>
            <p:ph type="title"/>
          </p:nvPr>
        </p:nvSpPr>
        <p:spPr/>
        <p:txBody>
          <a:bodyPr/>
          <a:lstStyle/>
          <a:p>
            <a:r>
              <a:rPr lang="en-GB" i="0" u="none" strike="noStrike" dirty="0">
                <a:solidFill>
                  <a:srgbClr val="FF0000"/>
                </a:solidFill>
                <a:effectLst/>
                <a:latin typeface="Source Sans Pro" panose="020B0503030403020204" pitchFamily="34" charset="0"/>
              </a:rPr>
              <a:t>SPSS Action: Creating Z-scores in SPSS</a:t>
            </a:r>
            <a:endParaRPr lang="en-GB" dirty="0">
              <a:solidFill>
                <a:srgbClr val="FF0000"/>
              </a:solidFill>
            </a:endParaRPr>
          </a:p>
        </p:txBody>
      </p:sp>
      <p:sp>
        <p:nvSpPr>
          <p:cNvPr id="3" name="Content Placeholder 2">
            <a:extLst>
              <a:ext uri="{FF2B5EF4-FFF2-40B4-BE49-F238E27FC236}">
                <a16:creationId xmlns:a16="http://schemas.microsoft.com/office/drawing/2014/main" id="{AFCAE41E-4392-B68E-BAB0-E76B615D16D0}"/>
              </a:ext>
            </a:extLst>
          </p:cNvPr>
          <p:cNvSpPr>
            <a:spLocks noGrp="1"/>
          </p:cNvSpPr>
          <p:nvPr>
            <p:ph idx="1"/>
          </p:nvPr>
        </p:nvSpPr>
        <p:spPr/>
        <p:txBody>
          <a:bodyPr/>
          <a:lstStyle/>
          <a:p>
            <a:r>
              <a:rPr lang="en-GB" dirty="0"/>
              <a:t>DESCRIPTIVES VARIABLES=Sales Adv</a:t>
            </a:r>
          </a:p>
          <a:p>
            <a:r>
              <a:rPr lang="en-GB" dirty="0"/>
              <a:t>  /SAVE</a:t>
            </a:r>
          </a:p>
          <a:p>
            <a:r>
              <a:rPr lang="en-GB" dirty="0"/>
              <a:t>  /STATISTICS=MEAN STDDEV MIN MAX.</a:t>
            </a:r>
          </a:p>
          <a:p>
            <a:endParaRPr lang="en-GB" dirty="0"/>
          </a:p>
          <a:p>
            <a:pPr marL="0" indent="0">
              <a:buNone/>
            </a:pPr>
            <a:endParaRPr lang="en-GB" dirty="0"/>
          </a:p>
        </p:txBody>
      </p:sp>
    </p:spTree>
    <p:extLst>
      <p:ext uri="{BB962C8B-B14F-4D97-AF65-F5344CB8AC3E}">
        <p14:creationId xmlns:p14="http://schemas.microsoft.com/office/powerpoint/2010/main" val="2158792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32FDA-D41F-3601-1D77-6063BFBD06AD}"/>
              </a:ext>
            </a:extLst>
          </p:cNvPr>
          <p:cNvSpPr>
            <a:spLocks noGrp="1"/>
          </p:cNvSpPr>
          <p:nvPr>
            <p:ph type="title"/>
          </p:nvPr>
        </p:nvSpPr>
        <p:spPr/>
        <p:txBody>
          <a:bodyPr/>
          <a:lstStyle/>
          <a:p>
            <a:r>
              <a:rPr lang="en-GB" dirty="0" err="1">
                <a:solidFill>
                  <a:srgbClr val="FF0000"/>
                </a:solidFill>
              </a:rPr>
              <a:t>Centering</a:t>
            </a:r>
            <a:r>
              <a:rPr lang="en-GB" dirty="0">
                <a:solidFill>
                  <a:srgbClr val="FF0000"/>
                </a:solidFill>
              </a:rPr>
              <a:t> Macro</a:t>
            </a:r>
          </a:p>
        </p:txBody>
      </p:sp>
      <p:pic>
        <p:nvPicPr>
          <p:cNvPr id="2050" name="Picture 2">
            <a:extLst>
              <a:ext uri="{FF2B5EF4-FFF2-40B4-BE49-F238E27FC236}">
                <a16:creationId xmlns:a16="http://schemas.microsoft.com/office/drawing/2014/main" id="{3A549F69-5B17-27EF-F543-248A9A9965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1667" y="1557338"/>
            <a:ext cx="5496270" cy="2298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F7D7AF2-69E9-33BA-C77C-9F83B4D543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1667" y="4151312"/>
            <a:ext cx="6025261" cy="22987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984C3A9-5E76-8469-87AC-9F9F71AC6984}"/>
              </a:ext>
            </a:extLst>
          </p:cNvPr>
          <p:cNvSpPr txBox="1"/>
          <p:nvPr/>
        </p:nvSpPr>
        <p:spPr>
          <a:xfrm>
            <a:off x="838200" y="2214563"/>
            <a:ext cx="3054178" cy="1077218"/>
          </a:xfrm>
          <a:prstGeom prst="rect">
            <a:avLst/>
          </a:prstGeom>
          <a:noFill/>
        </p:spPr>
        <p:txBody>
          <a:bodyPr wrap="square" rtlCol="0">
            <a:spAutoFit/>
          </a:bodyPr>
          <a:lstStyle/>
          <a:p>
            <a:r>
              <a:rPr lang="en-GB" sz="3200" dirty="0"/>
              <a:t>Install </a:t>
            </a:r>
            <a:r>
              <a:rPr lang="en-GB" sz="3200" dirty="0" err="1"/>
              <a:t>CENTERING.spd</a:t>
            </a:r>
            <a:endParaRPr lang="en-GB" sz="3200" dirty="0"/>
          </a:p>
        </p:txBody>
      </p:sp>
    </p:spTree>
    <p:extLst>
      <p:ext uri="{BB962C8B-B14F-4D97-AF65-F5344CB8AC3E}">
        <p14:creationId xmlns:p14="http://schemas.microsoft.com/office/powerpoint/2010/main" val="3073390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B7CEF-39C4-C25A-22E1-944A0791C285}"/>
              </a:ext>
            </a:extLst>
          </p:cNvPr>
          <p:cNvSpPr>
            <a:spLocks noGrp="1"/>
          </p:cNvSpPr>
          <p:nvPr>
            <p:ph type="title"/>
          </p:nvPr>
        </p:nvSpPr>
        <p:spPr/>
        <p:txBody>
          <a:bodyPr/>
          <a:lstStyle/>
          <a:p>
            <a:r>
              <a:rPr lang="en-GB" dirty="0">
                <a:solidFill>
                  <a:srgbClr val="FF0000"/>
                </a:solidFill>
              </a:rPr>
              <a:t>R Action</a:t>
            </a:r>
          </a:p>
        </p:txBody>
      </p:sp>
      <p:sp>
        <p:nvSpPr>
          <p:cNvPr id="7" name="TextBox 6">
            <a:extLst>
              <a:ext uri="{FF2B5EF4-FFF2-40B4-BE49-F238E27FC236}">
                <a16:creationId xmlns:a16="http://schemas.microsoft.com/office/drawing/2014/main" id="{0992A6F2-6B63-04F2-9AC4-A0665711E011}"/>
              </a:ext>
            </a:extLst>
          </p:cNvPr>
          <p:cNvSpPr txBox="1"/>
          <p:nvPr/>
        </p:nvSpPr>
        <p:spPr>
          <a:xfrm>
            <a:off x="1294371" y="1859339"/>
            <a:ext cx="6098058" cy="3139321"/>
          </a:xfrm>
          <a:prstGeom prst="rect">
            <a:avLst/>
          </a:prstGeom>
          <a:noFill/>
        </p:spPr>
        <p:txBody>
          <a:bodyPr wrap="square">
            <a:spAutoFit/>
          </a:bodyPr>
          <a:lstStyle/>
          <a:p>
            <a:r>
              <a:rPr lang="en-GB" dirty="0"/>
              <a:t># Target value to standardize</a:t>
            </a:r>
          </a:p>
          <a:p>
            <a:r>
              <a:rPr lang="en-GB" dirty="0"/>
              <a:t>x &lt;- 60</a:t>
            </a:r>
          </a:p>
          <a:p>
            <a:endParaRPr lang="en-GB" dirty="0"/>
          </a:p>
          <a:p>
            <a:r>
              <a:rPr lang="en-GB" dirty="0"/>
              <a:t># Mean and standard deviation of the distribution</a:t>
            </a:r>
          </a:p>
          <a:p>
            <a:r>
              <a:rPr lang="en-GB" dirty="0" err="1"/>
              <a:t>mean_value</a:t>
            </a:r>
            <a:r>
              <a:rPr lang="en-GB" dirty="0"/>
              <a:t> &lt;- 50</a:t>
            </a:r>
          </a:p>
          <a:p>
            <a:r>
              <a:rPr lang="en-GB" dirty="0" err="1"/>
              <a:t>sd_value</a:t>
            </a:r>
            <a:r>
              <a:rPr lang="en-GB" dirty="0"/>
              <a:t> &lt;- 5</a:t>
            </a:r>
          </a:p>
          <a:p>
            <a:endParaRPr lang="en-GB" dirty="0"/>
          </a:p>
          <a:p>
            <a:r>
              <a:rPr lang="en-GB" dirty="0"/>
              <a:t># Calculate the Z-score (standardized value)</a:t>
            </a:r>
          </a:p>
          <a:p>
            <a:r>
              <a:rPr lang="en-GB" dirty="0" err="1"/>
              <a:t>z_score</a:t>
            </a:r>
            <a:r>
              <a:rPr lang="en-GB" dirty="0"/>
              <a:t> &lt;- (x - </a:t>
            </a:r>
            <a:r>
              <a:rPr lang="en-GB" dirty="0" err="1"/>
              <a:t>mean_value</a:t>
            </a:r>
            <a:r>
              <a:rPr lang="en-GB" dirty="0"/>
              <a:t>) / </a:t>
            </a:r>
            <a:r>
              <a:rPr lang="en-GB" dirty="0" err="1"/>
              <a:t>sd_value</a:t>
            </a:r>
            <a:endParaRPr lang="en-GB" dirty="0"/>
          </a:p>
          <a:p>
            <a:endParaRPr lang="en-GB" dirty="0"/>
          </a:p>
          <a:p>
            <a:r>
              <a:rPr lang="en-GB" dirty="0"/>
              <a:t>print(</a:t>
            </a:r>
            <a:r>
              <a:rPr lang="en-GB" dirty="0" err="1"/>
              <a:t>z_score</a:t>
            </a:r>
            <a:r>
              <a:rPr lang="en-GB" dirty="0"/>
              <a:t>)</a:t>
            </a:r>
          </a:p>
        </p:txBody>
      </p:sp>
    </p:spTree>
    <p:extLst>
      <p:ext uri="{BB962C8B-B14F-4D97-AF65-F5344CB8AC3E}">
        <p14:creationId xmlns:p14="http://schemas.microsoft.com/office/powerpoint/2010/main" val="3437002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1CAA1-37A2-CEE2-F943-1A7A95F13F3A}"/>
              </a:ext>
            </a:extLst>
          </p:cNvPr>
          <p:cNvSpPr>
            <a:spLocks noGrp="1"/>
          </p:cNvSpPr>
          <p:nvPr>
            <p:ph type="title" idx="4294967295"/>
          </p:nvPr>
        </p:nvSpPr>
        <p:spPr>
          <a:xfrm>
            <a:off x="1028700" y="350838"/>
            <a:ext cx="10515600" cy="1325563"/>
          </a:xfrm>
        </p:spPr>
        <p:txBody>
          <a:bodyPr/>
          <a:lstStyle/>
          <a:p>
            <a:r>
              <a:rPr lang="en-GB" dirty="0">
                <a:solidFill>
                  <a:srgbClr val="FF0000"/>
                </a:solidFill>
              </a:rPr>
              <a:t>Writing a function</a:t>
            </a:r>
          </a:p>
        </p:txBody>
      </p:sp>
      <p:sp>
        <p:nvSpPr>
          <p:cNvPr id="5" name="TextBox 4">
            <a:extLst>
              <a:ext uri="{FF2B5EF4-FFF2-40B4-BE49-F238E27FC236}">
                <a16:creationId xmlns:a16="http://schemas.microsoft.com/office/drawing/2014/main" id="{D1498433-997B-BDC0-F21D-542E668A11E5}"/>
              </a:ext>
            </a:extLst>
          </p:cNvPr>
          <p:cNvSpPr txBox="1"/>
          <p:nvPr/>
        </p:nvSpPr>
        <p:spPr>
          <a:xfrm>
            <a:off x="1652716" y="3602161"/>
            <a:ext cx="6221626" cy="1754326"/>
          </a:xfrm>
          <a:prstGeom prst="rect">
            <a:avLst/>
          </a:prstGeom>
          <a:noFill/>
        </p:spPr>
        <p:txBody>
          <a:bodyPr wrap="square">
            <a:spAutoFit/>
          </a:bodyPr>
          <a:lstStyle/>
          <a:p>
            <a:r>
              <a:rPr lang="en-GB" dirty="0"/>
              <a:t># My z-score function</a:t>
            </a:r>
          </a:p>
          <a:p>
            <a:endParaRPr lang="en-GB" dirty="0"/>
          </a:p>
          <a:p>
            <a:r>
              <a:rPr lang="en-GB" dirty="0" err="1"/>
              <a:t>zscore</a:t>
            </a:r>
            <a:r>
              <a:rPr lang="en-GB" dirty="0"/>
              <a:t> &lt;- function(target, </a:t>
            </a:r>
            <a:r>
              <a:rPr lang="en-GB" dirty="0" err="1"/>
              <a:t>themean</a:t>
            </a:r>
            <a:r>
              <a:rPr lang="en-GB" dirty="0"/>
              <a:t>, </a:t>
            </a:r>
            <a:r>
              <a:rPr lang="en-GB" dirty="0" err="1"/>
              <a:t>thesd</a:t>
            </a:r>
            <a:r>
              <a:rPr lang="en-GB" dirty="0"/>
              <a:t>){</a:t>
            </a:r>
          </a:p>
          <a:p>
            <a:r>
              <a:rPr lang="en-GB" dirty="0"/>
              <a:t>   (target - </a:t>
            </a:r>
            <a:r>
              <a:rPr lang="en-GB" dirty="0" err="1"/>
              <a:t>themean</a:t>
            </a:r>
            <a:r>
              <a:rPr lang="en-GB" dirty="0"/>
              <a:t>) / </a:t>
            </a:r>
            <a:r>
              <a:rPr lang="en-GB" dirty="0" err="1"/>
              <a:t>thesd</a:t>
            </a:r>
            <a:endParaRPr lang="en-GB" dirty="0"/>
          </a:p>
          <a:p>
            <a:r>
              <a:rPr lang="en-GB" dirty="0"/>
              <a:t>}</a:t>
            </a:r>
          </a:p>
          <a:p>
            <a:r>
              <a:rPr lang="en-GB" dirty="0"/>
              <a:t>print(</a:t>
            </a:r>
            <a:r>
              <a:rPr lang="en-GB" dirty="0" err="1"/>
              <a:t>zscore</a:t>
            </a:r>
            <a:r>
              <a:rPr lang="en-GB" dirty="0"/>
              <a:t>(60, 50, 5))</a:t>
            </a:r>
          </a:p>
        </p:txBody>
      </p:sp>
      <p:sp>
        <p:nvSpPr>
          <p:cNvPr id="7" name="TextBox 6">
            <a:extLst>
              <a:ext uri="{FF2B5EF4-FFF2-40B4-BE49-F238E27FC236}">
                <a16:creationId xmlns:a16="http://schemas.microsoft.com/office/drawing/2014/main" id="{4982E6B0-4734-431C-173A-FC8C99372412}"/>
              </a:ext>
            </a:extLst>
          </p:cNvPr>
          <p:cNvSpPr txBox="1"/>
          <p:nvPr/>
        </p:nvSpPr>
        <p:spPr>
          <a:xfrm>
            <a:off x="1170803" y="2052935"/>
            <a:ext cx="6098058" cy="923330"/>
          </a:xfrm>
          <a:prstGeom prst="rect">
            <a:avLst/>
          </a:prstGeom>
          <a:noFill/>
        </p:spPr>
        <p:txBody>
          <a:bodyPr wrap="square">
            <a:spAutoFit/>
          </a:bodyPr>
          <a:lstStyle/>
          <a:p>
            <a:r>
              <a:rPr lang="en-GB" dirty="0" err="1"/>
              <a:t>function_name</a:t>
            </a:r>
            <a:r>
              <a:rPr lang="en-GB" dirty="0"/>
              <a:t> &lt;- function(parameters){</a:t>
            </a:r>
          </a:p>
          <a:p>
            <a:r>
              <a:rPr lang="en-GB" dirty="0"/>
              <a:t>  function body</a:t>
            </a:r>
          </a:p>
          <a:p>
            <a:r>
              <a:rPr lang="en-GB" dirty="0"/>
              <a:t>}</a:t>
            </a:r>
          </a:p>
        </p:txBody>
      </p:sp>
    </p:spTree>
    <p:extLst>
      <p:ext uri="{BB962C8B-B14F-4D97-AF65-F5344CB8AC3E}">
        <p14:creationId xmlns:p14="http://schemas.microsoft.com/office/powerpoint/2010/main" val="16954397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86B1E-EB3D-45D2-132F-B6783F8C6D88}"/>
              </a:ext>
            </a:extLst>
          </p:cNvPr>
          <p:cNvSpPr>
            <a:spLocks noGrp="1"/>
          </p:cNvSpPr>
          <p:nvPr>
            <p:ph type="title"/>
          </p:nvPr>
        </p:nvSpPr>
        <p:spPr/>
        <p:txBody>
          <a:bodyPr/>
          <a:lstStyle/>
          <a:p>
            <a:r>
              <a:rPr lang="en-GB" i="0" u="none" strike="noStrike" dirty="0">
                <a:solidFill>
                  <a:srgbClr val="FF0000"/>
                </a:solidFill>
                <a:effectLst/>
                <a:latin typeface="Source Sans Pro" panose="020B0503030403020204" pitchFamily="34" charset="0"/>
              </a:rPr>
              <a:t>Skewness</a:t>
            </a:r>
            <a:endParaRPr lang="en-GB" dirty="0">
              <a:solidFill>
                <a:srgbClr val="FF0000"/>
              </a:solidFill>
            </a:endParaRPr>
          </a:p>
        </p:txBody>
      </p:sp>
      <p:sp>
        <p:nvSpPr>
          <p:cNvPr id="3" name="Content Placeholder 2">
            <a:extLst>
              <a:ext uri="{FF2B5EF4-FFF2-40B4-BE49-F238E27FC236}">
                <a16:creationId xmlns:a16="http://schemas.microsoft.com/office/drawing/2014/main" id="{B74400FB-586D-6C74-61F3-461B580CD3A3}"/>
              </a:ext>
            </a:extLst>
          </p:cNvPr>
          <p:cNvSpPr>
            <a:spLocks noGrp="1"/>
          </p:cNvSpPr>
          <p:nvPr>
            <p:ph idx="1"/>
          </p:nvPr>
        </p:nvSpPr>
        <p:spPr/>
        <p:txBody>
          <a:bodyPr/>
          <a:lstStyle/>
          <a:p>
            <a:r>
              <a:rPr lang="en-GB" b="0" i="0" u="none" strike="noStrike" dirty="0">
                <a:solidFill>
                  <a:srgbClr val="000000"/>
                </a:solidFill>
                <a:effectLst/>
                <a:latin typeface="Source Sans Pro" panose="020B0503030403020204" pitchFamily="34" charset="0"/>
              </a:rPr>
              <a:t>Skewness is a measure of (a)symmetry. </a:t>
            </a:r>
          </a:p>
          <a:p>
            <a:r>
              <a:rPr lang="en-GB" b="0" i="0" u="none" strike="noStrike" dirty="0">
                <a:solidFill>
                  <a:srgbClr val="000000"/>
                </a:solidFill>
                <a:effectLst/>
                <a:latin typeface="Source Sans Pro" panose="020B0503030403020204" pitchFamily="34" charset="0"/>
              </a:rPr>
              <a:t>A normal distribution is perfectly symmetrical. The skewness value of a normal distribution is zero.</a:t>
            </a:r>
          </a:p>
          <a:p>
            <a:r>
              <a:rPr lang="en-GB" b="0" i="0" u="none" strike="noStrike" dirty="0">
                <a:solidFill>
                  <a:srgbClr val="000000"/>
                </a:solidFill>
                <a:effectLst/>
                <a:latin typeface="Source Sans Pro" panose="020B0503030403020204" pitchFamily="34" charset="0"/>
              </a:rPr>
              <a:t>. For a left-tailed distribution– the flatness of the distribution is on the left, the skewness value is negative. </a:t>
            </a:r>
          </a:p>
          <a:p>
            <a:r>
              <a:rPr lang="en-GB" b="0" i="0" u="none" strike="noStrike" dirty="0">
                <a:solidFill>
                  <a:srgbClr val="000000"/>
                </a:solidFill>
                <a:effectLst/>
                <a:latin typeface="Source Sans Pro" panose="020B0503030403020204" pitchFamily="34" charset="0"/>
              </a:rPr>
              <a:t>For right-tailed distribution – the flatness of the distribution is on the right, the skewness value is positive</a:t>
            </a:r>
            <a:endParaRPr lang="en-GB" dirty="0"/>
          </a:p>
        </p:txBody>
      </p:sp>
      <p:pic>
        <p:nvPicPr>
          <p:cNvPr id="3074" name="Picture 2">
            <a:extLst>
              <a:ext uri="{FF2B5EF4-FFF2-40B4-BE49-F238E27FC236}">
                <a16:creationId xmlns:a16="http://schemas.microsoft.com/office/drawing/2014/main" id="{CF094092-EFE6-BBE5-F362-47D7023CFA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4465" y="4584357"/>
            <a:ext cx="3062004" cy="2187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9836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A879F-CF00-2A97-9096-50BAC8408EE8}"/>
              </a:ext>
            </a:extLst>
          </p:cNvPr>
          <p:cNvSpPr>
            <a:spLocks noGrp="1"/>
          </p:cNvSpPr>
          <p:nvPr>
            <p:ph type="title"/>
          </p:nvPr>
        </p:nvSpPr>
        <p:spPr/>
        <p:txBody>
          <a:bodyPr/>
          <a:lstStyle/>
          <a:p>
            <a:r>
              <a:rPr lang="en-GB" dirty="0">
                <a:solidFill>
                  <a:srgbClr val="FF0000"/>
                </a:solidFill>
              </a:rPr>
              <a:t>Kurtosis</a:t>
            </a:r>
          </a:p>
        </p:txBody>
      </p:sp>
      <p:sp>
        <p:nvSpPr>
          <p:cNvPr id="3" name="Content Placeholder 2">
            <a:extLst>
              <a:ext uri="{FF2B5EF4-FFF2-40B4-BE49-F238E27FC236}">
                <a16:creationId xmlns:a16="http://schemas.microsoft.com/office/drawing/2014/main" id="{03784EF4-B5E9-1E1F-822A-CC7A096D6A04}"/>
              </a:ext>
            </a:extLst>
          </p:cNvPr>
          <p:cNvSpPr>
            <a:spLocks noGrp="1"/>
          </p:cNvSpPr>
          <p:nvPr>
            <p:ph idx="1"/>
          </p:nvPr>
        </p:nvSpPr>
        <p:spPr/>
        <p:txBody>
          <a:bodyPr/>
          <a:lstStyle/>
          <a:p>
            <a:r>
              <a:rPr lang="en-GB" b="0" i="0" u="none" strike="noStrike" dirty="0">
                <a:solidFill>
                  <a:srgbClr val="000000"/>
                </a:solidFill>
                <a:effectLst/>
                <a:latin typeface="Source Sans Pro" panose="020B0503030403020204" pitchFamily="34" charset="0"/>
              </a:rPr>
              <a:t>Kurtosis is a measure of how peaked or flat a distribution is. For a a normal distribution, kurtosis value is equal to 3. If the kurtosis value is less than 3, the distribution is called platykurtic, whilst if the kurtosis value is greater than 3, it is called leptokurtic.</a:t>
            </a:r>
            <a:endParaRPr lang="en-GB" dirty="0"/>
          </a:p>
        </p:txBody>
      </p:sp>
      <p:pic>
        <p:nvPicPr>
          <p:cNvPr id="4098" name="Picture 2">
            <a:extLst>
              <a:ext uri="{FF2B5EF4-FFF2-40B4-BE49-F238E27FC236}">
                <a16:creationId xmlns:a16="http://schemas.microsoft.com/office/drawing/2014/main" id="{1884F784-639C-6351-5B64-6BDCAC67D0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4541" y="3505494"/>
            <a:ext cx="4693508" cy="3352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9266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DBFA9-7B7D-47AF-D58E-3676E93C4E5B}"/>
              </a:ext>
            </a:extLst>
          </p:cNvPr>
          <p:cNvSpPr>
            <a:spLocks noGrp="1"/>
          </p:cNvSpPr>
          <p:nvPr>
            <p:ph type="title"/>
          </p:nvPr>
        </p:nvSpPr>
        <p:spPr/>
        <p:txBody>
          <a:bodyPr/>
          <a:lstStyle/>
          <a:p>
            <a:r>
              <a:rPr lang="en-GB" dirty="0">
                <a:solidFill>
                  <a:srgbClr val="FF0000"/>
                </a:solidFill>
              </a:rPr>
              <a:t>SPSS Action</a:t>
            </a:r>
          </a:p>
        </p:txBody>
      </p:sp>
      <p:sp>
        <p:nvSpPr>
          <p:cNvPr id="5" name="TextBox 4">
            <a:extLst>
              <a:ext uri="{FF2B5EF4-FFF2-40B4-BE49-F238E27FC236}">
                <a16:creationId xmlns:a16="http://schemas.microsoft.com/office/drawing/2014/main" id="{89C346B8-2748-5C19-991B-844465D86E0D}"/>
              </a:ext>
            </a:extLst>
          </p:cNvPr>
          <p:cNvSpPr txBox="1"/>
          <p:nvPr/>
        </p:nvSpPr>
        <p:spPr>
          <a:xfrm>
            <a:off x="838200" y="1506022"/>
            <a:ext cx="6098058" cy="369332"/>
          </a:xfrm>
          <a:prstGeom prst="rect">
            <a:avLst/>
          </a:prstGeom>
          <a:noFill/>
        </p:spPr>
        <p:txBody>
          <a:bodyPr wrap="square">
            <a:spAutoFit/>
          </a:bodyPr>
          <a:lstStyle/>
          <a:p>
            <a:r>
              <a:rPr lang="en-GB" dirty="0"/>
              <a:t> /STATISTICS=MEAN STDDEV MIN MAX KURTOSIS SKEWNESS.</a:t>
            </a:r>
          </a:p>
        </p:txBody>
      </p:sp>
      <p:sp>
        <p:nvSpPr>
          <p:cNvPr id="7" name="TextBox 6">
            <a:extLst>
              <a:ext uri="{FF2B5EF4-FFF2-40B4-BE49-F238E27FC236}">
                <a16:creationId xmlns:a16="http://schemas.microsoft.com/office/drawing/2014/main" id="{972BFA5F-6FFA-7FC2-696D-38602672F1AD}"/>
              </a:ext>
            </a:extLst>
          </p:cNvPr>
          <p:cNvSpPr txBox="1"/>
          <p:nvPr/>
        </p:nvSpPr>
        <p:spPr>
          <a:xfrm>
            <a:off x="838200" y="1953134"/>
            <a:ext cx="6098058" cy="769441"/>
          </a:xfrm>
          <a:prstGeom prst="rect">
            <a:avLst/>
          </a:prstGeom>
          <a:noFill/>
        </p:spPr>
        <p:txBody>
          <a:bodyPr wrap="square">
            <a:spAutoFit/>
          </a:bodyPr>
          <a:lstStyle/>
          <a:p>
            <a:r>
              <a:rPr lang="en-GB" sz="4400" dirty="0">
                <a:solidFill>
                  <a:srgbClr val="FF0000"/>
                </a:solidFill>
                <a:latin typeface="+mj-lt"/>
              </a:rPr>
              <a:t>R Action</a:t>
            </a:r>
            <a:endParaRPr lang="en-GB" sz="4400" dirty="0">
              <a:latin typeface="+mj-lt"/>
            </a:endParaRPr>
          </a:p>
        </p:txBody>
      </p:sp>
      <p:sp>
        <p:nvSpPr>
          <p:cNvPr id="9" name="TextBox 8">
            <a:extLst>
              <a:ext uri="{FF2B5EF4-FFF2-40B4-BE49-F238E27FC236}">
                <a16:creationId xmlns:a16="http://schemas.microsoft.com/office/drawing/2014/main" id="{756CB15E-1578-97E2-37A8-5DFAA429703C}"/>
              </a:ext>
            </a:extLst>
          </p:cNvPr>
          <p:cNvSpPr txBox="1"/>
          <p:nvPr/>
        </p:nvSpPr>
        <p:spPr>
          <a:xfrm>
            <a:off x="838200" y="2907243"/>
            <a:ext cx="6098058" cy="369332"/>
          </a:xfrm>
          <a:prstGeom prst="rect">
            <a:avLst/>
          </a:prstGeom>
          <a:noFill/>
        </p:spPr>
        <p:txBody>
          <a:bodyPr wrap="square">
            <a:spAutoFit/>
          </a:bodyPr>
          <a:lstStyle/>
          <a:p>
            <a:r>
              <a:rPr lang="en-GB" dirty="0" err="1"/>
              <a:t>install.packages</a:t>
            </a:r>
            <a:r>
              <a:rPr lang="en-GB" dirty="0"/>
              <a:t>("moments")</a:t>
            </a:r>
          </a:p>
        </p:txBody>
      </p:sp>
      <p:sp>
        <p:nvSpPr>
          <p:cNvPr id="11" name="TextBox 10">
            <a:extLst>
              <a:ext uri="{FF2B5EF4-FFF2-40B4-BE49-F238E27FC236}">
                <a16:creationId xmlns:a16="http://schemas.microsoft.com/office/drawing/2014/main" id="{BFF735A2-B45B-AF12-BAE2-54FA6C8E43AF}"/>
              </a:ext>
            </a:extLst>
          </p:cNvPr>
          <p:cNvSpPr txBox="1"/>
          <p:nvPr/>
        </p:nvSpPr>
        <p:spPr>
          <a:xfrm>
            <a:off x="838200" y="3397507"/>
            <a:ext cx="6098058" cy="2585323"/>
          </a:xfrm>
          <a:prstGeom prst="rect">
            <a:avLst/>
          </a:prstGeom>
          <a:noFill/>
        </p:spPr>
        <p:txBody>
          <a:bodyPr wrap="square">
            <a:spAutoFit/>
          </a:bodyPr>
          <a:lstStyle/>
          <a:p>
            <a:r>
              <a:rPr lang="en-GB" dirty="0"/>
              <a:t>library(haven)</a:t>
            </a:r>
          </a:p>
          <a:p>
            <a:r>
              <a:rPr lang="en-GB" dirty="0"/>
              <a:t>library(moments)</a:t>
            </a:r>
          </a:p>
          <a:p>
            <a:endParaRPr lang="en-GB" dirty="0"/>
          </a:p>
          <a:p>
            <a:r>
              <a:rPr lang="en-GB" dirty="0" err="1"/>
              <a:t>dat</a:t>
            </a:r>
            <a:r>
              <a:rPr lang="en-GB" dirty="0"/>
              <a:t> &lt;- </a:t>
            </a:r>
            <a:r>
              <a:rPr lang="en-GB" dirty="0" err="1"/>
              <a:t>read_sav</a:t>
            </a:r>
            <a:r>
              <a:rPr lang="en-GB" dirty="0"/>
              <a:t>("/Users/</a:t>
            </a:r>
            <a:r>
              <a:rPr lang="en-GB" dirty="0" err="1"/>
              <a:t>ahmaddaryanto</a:t>
            </a:r>
            <a:r>
              <a:rPr lang="en-GB" dirty="0"/>
              <a:t>/Documents/Data1/</a:t>
            </a:r>
            <a:r>
              <a:rPr lang="en-GB" dirty="0" err="1"/>
              <a:t>spending.sav</a:t>
            </a:r>
            <a:r>
              <a:rPr lang="en-GB" dirty="0"/>
              <a:t>") </a:t>
            </a:r>
          </a:p>
          <a:p>
            <a:endParaRPr lang="en-GB" dirty="0"/>
          </a:p>
          <a:p>
            <a:r>
              <a:rPr lang="en-GB" dirty="0"/>
              <a:t># skewness</a:t>
            </a:r>
          </a:p>
          <a:p>
            <a:r>
              <a:rPr lang="en-GB" dirty="0"/>
              <a:t>skewness(</a:t>
            </a:r>
            <a:r>
              <a:rPr lang="en-GB" dirty="0" err="1"/>
              <a:t>dat$amount</a:t>
            </a:r>
            <a:r>
              <a:rPr lang="en-GB" dirty="0"/>
              <a:t>)</a:t>
            </a:r>
          </a:p>
        </p:txBody>
      </p:sp>
      <p:sp>
        <p:nvSpPr>
          <p:cNvPr id="13" name="TextBox 12">
            <a:extLst>
              <a:ext uri="{FF2B5EF4-FFF2-40B4-BE49-F238E27FC236}">
                <a16:creationId xmlns:a16="http://schemas.microsoft.com/office/drawing/2014/main" id="{B52A0B0B-1F86-1106-C914-16092D62BB84}"/>
              </a:ext>
            </a:extLst>
          </p:cNvPr>
          <p:cNvSpPr txBox="1"/>
          <p:nvPr/>
        </p:nvSpPr>
        <p:spPr>
          <a:xfrm>
            <a:off x="838200" y="6103762"/>
            <a:ext cx="6098058" cy="646331"/>
          </a:xfrm>
          <a:prstGeom prst="rect">
            <a:avLst/>
          </a:prstGeom>
          <a:noFill/>
        </p:spPr>
        <p:txBody>
          <a:bodyPr wrap="square">
            <a:spAutoFit/>
          </a:bodyPr>
          <a:lstStyle/>
          <a:p>
            <a:r>
              <a:rPr lang="en-GB" dirty="0"/>
              <a:t># kurtosis</a:t>
            </a:r>
          </a:p>
          <a:p>
            <a:r>
              <a:rPr lang="en-GB" dirty="0"/>
              <a:t>kurtosis(</a:t>
            </a:r>
            <a:r>
              <a:rPr lang="en-GB" dirty="0" err="1"/>
              <a:t>dat$amount</a:t>
            </a:r>
            <a:r>
              <a:rPr lang="en-GB" dirty="0"/>
              <a:t>)</a:t>
            </a:r>
          </a:p>
        </p:txBody>
      </p:sp>
    </p:spTree>
    <p:extLst>
      <p:ext uri="{BB962C8B-B14F-4D97-AF65-F5344CB8AC3E}">
        <p14:creationId xmlns:p14="http://schemas.microsoft.com/office/powerpoint/2010/main" val="25479330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4D6D1-4C88-F53F-2826-48E7F93DF7D8}"/>
              </a:ext>
            </a:extLst>
          </p:cNvPr>
          <p:cNvSpPr>
            <a:spLocks noGrp="1"/>
          </p:cNvSpPr>
          <p:nvPr>
            <p:ph type="title"/>
          </p:nvPr>
        </p:nvSpPr>
        <p:spPr/>
        <p:txBody>
          <a:bodyPr/>
          <a:lstStyle/>
          <a:p>
            <a:r>
              <a:rPr lang="en-GB" i="0" u="none" strike="noStrike" dirty="0">
                <a:solidFill>
                  <a:srgbClr val="FF0000"/>
                </a:solidFill>
                <a:effectLst/>
                <a:latin typeface="Source Sans Pro" panose="020B0503030403020204" pitchFamily="34" charset="0"/>
              </a:rPr>
              <a:t>Empirical and Theoretical Distribution</a:t>
            </a:r>
            <a:endParaRPr lang="en-GB" dirty="0">
              <a:solidFill>
                <a:srgbClr val="FF0000"/>
              </a:solidFill>
            </a:endParaRPr>
          </a:p>
        </p:txBody>
      </p:sp>
      <p:sp>
        <p:nvSpPr>
          <p:cNvPr id="3" name="Content Placeholder 2">
            <a:extLst>
              <a:ext uri="{FF2B5EF4-FFF2-40B4-BE49-F238E27FC236}">
                <a16:creationId xmlns:a16="http://schemas.microsoft.com/office/drawing/2014/main" id="{8B76D3C9-6F56-99BB-2A50-01C4B2894927}"/>
              </a:ext>
            </a:extLst>
          </p:cNvPr>
          <p:cNvSpPr>
            <a:spLocks noGrp="1"/>
          </p:cNvSpPr>
          <p:nvPr>
            <p:ph idx="1"/>
          </p:nvPr>
        </p:nvSpPr>
        <p:spPr/>
        <p:txBody>
          <a:bodyPr>
            <a:normAutofit lnSpcReduction="10000"/>
          </a:bodyPr>
          <a:lstStyle/>
          <a:p>
            <a:r>
              <a:rPr lang="en-GB" dirty="0">
                <a:effectLst/>
              </a:rPr>
              <a:t>When you construct a frequency distribution from data that you had collected, the distribution is empirical. If you create a distribution using a mathematical formula (e.g., the normal distribution formula), it produces a theoretical distribution with a curve that looks very smooth.  We never have such a perfect normal </a:t>
            </a:r>
            <a:r>
              <a:rPr lang="en-GB">
                <a:effectLst/>
              </a:rPr>
              <a:t>curve from </a:t>
            </a:r>
            <a:r>
              <a:rPr lang="en-GB" dirty="0">
                <a:effectLst/>
              </a:rPr>
              <a:t>an </a:t>
            </a:r>
            <a:r>
              <a:rPr lang="en-GB">
                <a:effectLst/>
              </a:rPr>
              <a:t>empirical data. </a:t>
            </a:r>
            <a:r>
              <a:rPr lang="en-GB" dirty="0">
                <a:effectLst/>
              </a:rPr>
              <a:t>In research, sometimes the interest lies in finding how close an empirical distribution is to a theoretical distributions. In other words, can we fit a theoretical distribution to an empirical distribution? The activity is called curve-fitting.</a:t>
            </a:r>
          </a:p>
          <a:p>
            <a:br>
              <a:rPr lang="en-GB" dirty="0"/>
            </a:br>
            <a:endParaRPr lang="en-GB" dirty="0"/>
          </a:p>
        </p:txBody>
      </p:sp>
    </p:spTree>
    <p:extLst>
      <p:ext uri="{BB962C8B-B14F-4D97-AF65-F5344CB8AC3E}">
        <p14:creationId xmlns:p14="http://schemas.microsoft.com/office/powerpoint/2010/main" val="2160728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30531-D4A9-FCA2-D246-CB090A6E5D02}"/>
              </a:ext>
            </a:extLst>
          </p:cNvPr>
          <p:cNvSpPr>
            <a:spLocks noGrp="1"/>
          </p:cNvSpPr>
          <p:nvPr>
            <p:ph type="title"/>
          </p:nvPr>
        </p:nvSpPr>
        <p:spPr/>
        <p:txBody>
          <a:bodyPr/>
          <a:lstStyle/>
          <a:p>
            <a:r>
              <a:rPr lang="en-GB" dirty="0">
                <a:solidFill>
                  <a:srgbClr val="FF0000"/>
                </a:solidFill>
              </a:rPr>
              <a:t>Learning Objectives</a:t>
            </a:r>
          </a:p>
        </p:txBody>
      </p:sp>
      <p:sp>
        <p:nvSpPr>
          <p:cNvPr id="3" name="Content Placeholder 2">
            <a:extLst>
              <a:ext uri="{FF2B5EF4-FFF2-40B4-BE49-F238E27FC236}">
                <a16:creationId xmlns:a16="http://schemas.microsoft.com/office/drawing/2014/main" id="{DE896EA1-E9E2-3BA9-0750-B21DE6E542A9}"/>
              </a:ext>
            </a:extLst>
          </p:cNvPr>
          <p:cNvSpPr>
            <a:spLocks noGrp="1"/>
          </p:cNvSpPr>
          <p:nvPr>
            <p:ph idx="1"/>
          </p:nvPr>
        </p:nvSpPr>
        <p:spPr/>
        <p:txBody>
          <a:bodyPr/>
          <a:lstStyle/>
          <a:p>
            <a:pPr algn="l">
              <a:buFont typeface="Arial" panose="020B0604020202020204" pitchFamily="34" charset="0"/>
              <a:buChar char="•"/>
            </a:pPr>
            <a:r>
              <a:rPr lang="en-GB" b="0" i="0" u="none" strike="noStrike" dirty="0">
                <a:solidFill>
                  <a:srgbClr val="000000"/>
                </a:solidFill>
                <a:effectLst/>
                <a:latin typeface="Source Sans Pro" panose="020B0503030403020204" pitchFamily="34" charset="0"/>
              </a:rPr>
              <a:t>Understand the characteristics of a normal distribution.</a:t>
            </a:r>
          </a:p>
          <a:p>
            <a:pPr algn="l">
              <a:buFont typeface="Arial" panose="020B0604020202020204" pitchFamily="34" charset="0"/>
              <a:buChar char="•"/>
            </a:pPr>
            <a:r>
              <a:rPr lang="en-GB" b="0" i="0" u="none" strike="noStrike" dirty="0">
                <a:solidFill>
                  <a:srgbClr val="000000"/>
                </a:solidFill>
                <a:effectLst/>
                <a:latin typeface="Source Sans Pro" panose="020B0503030403020204" pitchFamily="34" charset="0"/>
              </a:rPr>
              <a:t>Know how to obtain a standard normal distribution from a normal distribution.</a:t>
            </a:r>
          </a:p>
          <a:p>
            <a:pPr algn="l">
              <a:buFont typeface="Arial" panose="020B0604020202020204" pitchFamily="34" charset="0"/>
              <a:buChar char="•"/>
            </a:pPr>
            <a:r>
              <a:rPr lang="en-GB" b="0" i="0" u="none" strike="noStrike" dirty="0">
                <a:solidFill>
                  <a:srgbClr val="000000"/>
                </a:solidFill>
                <a:effectLst/>
                <a:latin typeface="Source Sans Pro" panose="020B0503030403020204" pitchFamily="34" charset="0"/>
              </a:rPr>
              <a:t>Know how to use SPSS to create an Histogram.</a:t>
            </a:r>
          </a:p>
          <a:p>
            <a:pPr algn="l">
              <a:buFont typeface="Arial" panose="020B0604020202020204" pitchFamily="34" charset="0"/>
              <a:buChar char="•"/>
            </a:pPr>
            <a:r>
              <a:rPr lang="en-GB" b="0" i="0" u="none" strike="noStrike" dirty="0">
                <a:solidFill>
                  <a:srgbClr val="000000"/>
                </a:solidFill>
                <a:effectLst/>
                <a:latin typeface="Source Sans Pro" panose="020B0503030403020204" pitchFamily="34" charset="0"/>
              </a:rPr>
              <a:t>Know how to use SPSS macros to find areas under a normal curve.</a:t>
            </a:r>
          </a:p>
          <a:p>
            <a:pPr algn="l">
              <a:buFont typeface="Arial" panose="020B0604020202020204" pitchFamily="34" charset="0"/>
              <a:buChar char="•"/>
            </a:pPr>
            <a:r>
              <a:rPr lang="en-GB" b="0" i="0" u="none" strike="noStrike" dirty="0">
                <a:solidFill>
                  <a:srgbClr val="000000"/>
                </a:solidFill>
                <a:effectLst/>
                <a:latin typeface="Source Sans Pro" panose="020B0503030403020204" pitchFamily="34" charset="0"/>
              </a:rPr>
              <a:t>Know how to standardize a variable.</a:t>
            </a:r>
          </a:p>
          <a:p>
            <a:endParaRPr lang="en-GB" dirty="0"/>
          </a:p>
        </p:txBody>
      </p:sp>
    </p:spTree>
    <p:extLst>
      <p:ext uri="{BB962C8B-B14F-4D97-AF65-F5344CB8AC3E}">
        <p14:creationId xmlns:p14="http://schemas.microsoft.com/office/powerpoint/2010/main" val="3777251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CE5948-9B98-537F-4FE1-7B9144019655}"/>
              </a:ext>
            </a:extLst>
          </p:cNvPr>
          <p:cNvSpPr>
            <a:spLocks noGrp="1"/>
          </p:cNvSpPr>
          <p:nvPr>
            <p:ph type="title"/>
          </p:nvPr>
        </p:nvSpPr>
        <p:spPr/>
        <p:txBody>
          <a:bodyPr/>
          <a:lstStyle/>
          <a:p>
            <a:r>
              <a:rPr lang="en-GB" dirty="0">
                <a:solidFill>
                  <a:srgbClr val="FF0000"/>
                </a:solidFill>
              </a:rPr>
              <a:t>A Histogram Of Weekend Spending</a:t>
            </a:r>
          </a:p>
        </p:txBody>
      </p:sp>
      <p:pic>
        <p:nvPicPr>
          <p:cNvPr id="5122" name="Picture 2">
            <a:extLst>
              <a:ext uri="{FF2B5EF4-FFF2-40B4-BE49-F238E27FC236}">
                <a16:creationId xmlns:a16="http://schemas.microsoft.com/office/drawing/2014/main" id="{A14F4CD4-747E-6631-596B-49F8E790D3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682" y="1885156"/>
            <a:ext cx="7534275" cy="442469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D107240-7700-5148-09C5-38E6E93ECF5D}"/>
              </a:ext>
            </a:extLst>
          </p:cNvPr>
          <p:cNvSpPr txBox="1"/>
          <p:nvPr/>
        </p:nvSpPr>
        <p:spPr>
          <a:xfrm>
            <a:off x="5593556" y="3358840"/>
            <a:ext cx="6100762" cy="1477328"/>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The smooth bell-shaped curve superimposed in the </a:t>
            </a:r>
            <a:r>
              <a:rPr lang="en-GB" dirty="0">
                <a:solidFill>
                  <a:srgbClr val="000000"/>
                </a:solidFill>
                <a:latin typeface="Source Sans Pro" panose="020B0503030403020204" pitchFamily="34" charset="0"/>
              </a:rPr>
              <a:t>histogram</a:t>
            </a:r>
            <a:r>
              <a:rPr lang="en-GB" b="0" i="0" u="none" strike="noStrike" dirty="0">
                <a:solidFill>
                  <a:srgbClr val="000000"/>
                </a:solidFill>
                <a:effectLst/>
                <a:latin typeface="Source Sans Pro" panose="020B0503030403020204" pitchFamily="34" charset="0"/>
              </a:rPr>
              <a:t>  is a normal distribution curve, also known as  a Gaussian distribution named after Carl Friedrich Gauss, the famous 18th century German physicist and mathematician (1777 - 1855).</a:t>
            </a:r>
            <a:endParaRPr lang="en-GB" dirty="0"/>
          </a:p>
        </p:txBody>
      </p:sp>
    </p:spTree>
    <p:extLst>
      <p:ext uri="{BB962C8B-B14F-4D97-AF65-F5344CB8AC3E}">
        <p14:creationId xmlns:p14="http://schemas.microsoft.com/office/powerpoint/2010/main" val="2906567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DA891D1C-922D-B5A4-CD08-816E07A16D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1625" y="187623"/>
            <a:ext cx="3000375" cy="21427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BDD4B4E-0E75-331D-737E-530D9D9C3B4F}"/>
              </a:ext>
            </a:extLst>
          </p:cNvPr>
          <p:cNvSpPr>
            <a:spLocks noGrp="1"/>
          </p:cNvSpPr>
          <p:nvPr>
            <p:ph type="title"/>
          </p:nvPr>
        </p:nvSpPr>
        <p:spPr/>
        <p:txBody>
          <a:bodyPr/>
          <a:lstStyle/>
          <a:p>
            <a:r>
              <a:rPr lang="en-GB" dirty="0"/>
              <a:t>Normal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7A4AA3-147D-2EA2-4026-809ECD74FA92}"/>
                  </a:ext>
                </a:extLst>
              </p:cNvPr>
              <p:cNvSpPr>
                <a:spLocks noGrp="1"/>
              </p:cNvSpPr>
              <p:nvPr>
                <p:ph idx="1"/>
              </p:nvPr>
            </p:nvSpPr>
            <p:spPr/>
            <p:txBody>
              <a:bodyPr>
                <a:normAutofit/>
              </a:bodyPr>
              <a:lstStyle/>
              <a:p>
                <a:r>
                  <a:rPr lang="en-GB" b="0" i="0" u="none" strike="noStrike" dirty="0">
                    <a:solidFill>
                      <a:srgbClr val="000000"/>
                    </a:solidFill>
                    <a:effectLst/>
                    <a:latin typeface="Source Sans Pro" panose="020B0503030403020204" pitchFamily="34" charset="0"/>
                  </a:rPr>
                  <a:t>The normal distribution curve depends on two parameters </a:t>
                </a:r>
                <a:r>
                  <a:rPr lang="el-GR" b="0" i="0" u="none" strike="noStrike" dirty="0">
                    <a:solidFill>
                      <a:srgbClr val="000000"/>
                    </a:solidFill>
                    <a:effectLst/>
                    <a:latin typeface="Source Sans Pro" panose="020B0503030403020204" pitchFamily="34" charset="0"/>
                  </a:rPr>
                  <a:t>μ </a:t>
                </a:r>
                <a:r>
                  <a:rPr lang="en-GB" b="0" i="0" u="none" strike="noStrike" dirty="0">
                    <a:solidFill>
                      <a:srgbClr val="000000"/>
                    </a:solidFill>
                    <a:effectLst/>
                    <a:latin typeface="Source Sans Pro" panose="020B0503030403020204" pitchFamily="34" charset="0"/>
                  </a:rPr>
                  <a:t>and </a:t>
                </a:r>
                <a:r>
                  <a:rPr lang="el-GR" b="0" i="0" u="none" strike="noStrike" dirty="0">
                    <a:solidFill>
                      <a:srgbClr val="000000"/>
                    </a:solidFill>
                    <a:effectLst/>
                    <a:latin typeface="Source Sans Pro" panose="020B0503030403020204" pitchFamily="34" charset="0"/>
                  </a:rPr>
                  <a:t>σ2, </a:t>
                </a:r>
                <a:endParaRPr lang="en-GB" b="0" i="0" u="none" strike="noStrike" dirty="0">
                  <a:solidFill>
                    <a:srgbClr val="000000"/>
                  </a:solidFill>
                  <a:effectLst/>
                  <a:latin typeface="Source Sans Pro" panose="020B0503030403020204" pitchFamily="34" charset="0"/>
                </a:endParaRPr>
              </a:p>
              <a:p>
                <a:r>
                  <a:rPr lang="en-GB" b="0" i="0" u="none" strike="noStrike" dirty="0">
                    <a:solidFill>
                      <a:srgbClr val="000000"/>
                    </a:solidFill>
                    <a:effectLst/>
                    <a:latin typeface="Source Sans Pro" panose="020B0503030403020204" pitchFamily="34" charset="0"/>
                  </a:rPr>
                  <a:t>These are the mean and variance of the distribution. </a:t>
                </a:r>
              </a:p>
              <a:p>
                <a:r>
                  <a:rPr lang="en-GB" b="0" i="0" u="none" strike="noStrike" dirty="0">
                    <a:solidFill>
                      <a:srgbClr val="000000"/>
                    </a:solidFill>
                    <a:effectLst/>
                    <a:latin typeface="Source Sans Pro" panose="020B0503030403020204" pitchFamily="34" charset="0"/>
                  </a:rPr>
                  <a:t>The y-axis reflects the density where the relationship between the density and x value is given by. </a:t>
                </a:r>
              </a:p>
              <a:p>
                <a:endParaRPr lang="en-GB" dirty="0">
                  <a:solidFill>
                    <a:srgbClr val="000000"/>
                  </a:solidFill>
                  <a:latin typeface="Source Sans Pro" panose="020B0503030403020204" pitchFamily="34" charset="0"/>
                </a:endParaRPr>
              </a:p>
              <a:p>
                <a:pPr marL="0" indent="0">
                  <a:buNone/>
                </a:pPr>
                <a:endParaRPr lang="en-GB" dirty="0">
                  <a:solidFill>
                    <a:srgbClr val="000000"/>
                  </a:solidFill>
                  <a:latin typeface="Source Sans Pro" panose="020B0503030403020204" pitchFamily="34" charset="0"/>
                </a:endParaRPr>
              </a:p>
              <a:p>
                <a:r>
                  <a:rPr lang="en-GB" b="0" i="0" u="none" strike="noStrike" dirty="0">
                    <a:solidFill>
                      <a:srgbClr val="000000"/>
                    </a:solidFill>
                    <a:effectLst/>
                    <a:latin typeface="Source Sans Pro" panose="020B0503030403020204" pitchFamily="34" charset="0"/>
                  </a:rPr>
                  <a:t>The area under the normal distribution is a unit of 1 or 100%.</a:t>
                </a:r>
              </a:p>
              <a:p>
                <a:r>
                  <a:rPr lang="en-GB" b="0" i="0" u="none" strike="noStrike" dirty="0">
                    <a:solidFill>
                      <a:srgbClr val="000000"/>
                    </a:solidFill>
                    <a:effectLst/>
                    <a:latin typeface="Source Sans Pro" panose="020B0503030403020204" pitchFamily="34" charset="0"/>
                  </a:rPr>
                  <a:t>X is normally distributed, a shorthand notation, </a:t>
                </a:r>
                <a14:m>
                  <m:oMath xmlns:m="http://schemas.openxmlformats.org/officeDocument/2006/math">
                    <m:r>
                      <a:rPr lang="en-GB" b="0" i="1" u="none" strike="noStrike" smtClean="0">
                        <a:solidFill>
                          <a:srgbClr val="000000"/>
                        </a:solidFill>
                        <a:effectLst/>
                        <a:latin typeface="Cambria Math" panose="02040503050406030204" pitchFamily="18" charset="0"/>
                      </a:rPr>
                      <m:t>𝑋</m:t>
                    </m:r>
                    <m:r>
                      <a:rPr lang="en-GB" b="0" i="1" u="none" strike="noStrike" smtClean="0">
                        <a:solidFill>
                          <a:srgbClr val="000000"/>
                        </a:solidFill>
                        <a:effectLst/>
                        <a:latin typeface="Cambria Math" panose="02040503050406030204" pitchFamily="18" charset="0"/>
                      </a:rPr>
                      <m:t> ~ </m:t>
                    </m:r>
                    <m:r>
                      <a:rPr lang="en-GB" b="0" i="1" u="none" strike="noStrike" smtClean="0">
                        <a:solidFill>
                          <a:srgbClr val="000000"/>
                        </a:solidFill>
                        <a:effectLst/>
                        <a:latin typeface="Cambria Math" panose="02040503050406030204" pitchFamily="18" charset="0"/>
                      </a:rPr>
                      <m:t>𝑁</m:t>
                    </m:r>
                    <m:r>
                      <a:rPr lang="en-GB" b="0" i="1" u="none" strike="noStrike" smtClean="0">
                        <a:solidFill>
                          <a:srgbClr val="000000"/>
                        </a:solidFill>
                        <a:effectLst/>
                        <a:latin typeface="Cambria Math" panose="02040503050406030204" pitchFamily="18" charset="0"/>
                      </a:rPr>
                      <m:t>(</m:t>
                    </m:r>
                    <m:r>
                      <a:rPr lang="en-GB" i="1">
                        <a:solidFill>
                          <a:srgbClr val="000000"/>
                        </a:solidFill>
                        <a:latin typeface="Cambria Math" panose="02040503050406030204" pitchFamily="18" charset="0"/>
                        <a:ea typeface="Cambria Math" panose="02040503050406030204" pitchFamily="18" charset="0"/>
                      </a:rPr>
                      <m:t>𝜇</m:t>
                    </m:r>
                    <m:r>
                      <a:rPr lang="en-GB" i="1">
                        <a:solidFill>
                          <a:srgbClr val="000000"/>
                        </a:solidFill>
                        <a:latin typeface="Cambria Math" panose="02040503050406030204" pitchFamily="18" charset="0"/>
                        <a:ea typeface="Cambria Math" panose="02040503050406030204" pitchFamily="18" charset="0"/>
                      </a:rPr>
                      <m:t>, </m:t>
                    </m:r>
                    <m:sSup>
                      <m:sSupPr>
                        <m:ctrlPr>
                          <a:rPr lang="en-GB" i="1">
                            <a:solidFill>
                              <a:srgbClr val="000000"/>
                            </a:solidFill>
                            <a:latin typeface="Cambria Math" panose="02040503050406030204" pitchFamily="18" charset="0"/>
                            <a:ea typeface="Cambria Math" panose="02040503050406030204" pitchFamily="18" charset="0"/>
                          </a:rPr>
                        </m:ctrlPr>
                      </m:sSupPr>
                      <m:e>
                        <m:r>
                          <a:rPr lang="en-GB" i="1">
                            <a:solidFill>
                              <a:srgbClr val="000000"/>
                            </a:solidFill>
                            <a:latin typeface="Cambria Math" panose="02040503050406030204" pitchFamily="18" charset="0"/>
                            <a:ea typeface="Cambria Math" panose="02040503050406030204" pitchFamily="18" charset="0"/>
                          </a:rPr>
                          <m:t>𝜎</m:t>
                        </m:r>
                      </m:e>
                      <m:sup>
                        <m:r>
                          <a:rPr lang="en-GB" i="1">
                            <a:solidFill>
                              <a:srgbClr val="000000"/>
                            </a:solidFill>
                            <a:latin typeface="Cambria Math" panose="02040503050406030204" pitchFamily="18" charset="0"/>
                            <a:ea typeface="Cambria Math" panose="02040503050406030204" pitchFamily="18" charset="0"/>
                          </a:rPr>
                          <m:t>2</m:t>
                        </m:r>
                      </m:sup>
                    </m:sSup>
                    <m:r>
                      <a:rPr lang="en-GB" b="0" i="1" u="none" strike="noStrike" smtClean="0">
                        <a:solidFill>
                          <a:srgbClr val="000000"/>
                        </a:solidFill>
                        <a:effectLst/>
                        <a:latin typeface="Cambria Math" panose="02040503050406030204" pitchFamily="18" charset="0"/>
                        <a:ea typeface="Cambria Math" panose="02040503050406030204" pitchFamily="18" charset="0"/>
                      </a:rPr>
                      <m:t>)</m:t>
                    </m:r>
                  </m:oMath>
                </a14:m>
                <a:endParaRPr lang="en-GB" dirty="0"/>
              </a:p>
            </p:txBody>
          </p:sp>
        </mc:Choice>
        <mc:Fallback xmlns="">
          <p:sp>
            <p:nvSpPr>
              <p:cNvPr id="3" name="Content Placeholder 2">
                <a:extLst>
                  <a:ext uri="{FF2B5EF4-FFF2-40B4-BE49-F238E27FC236}">
                    <a16:creationId xmlns:a16="http://schemas.microsoft.com/office/drawing/2014/main" id="{027A4AA3-147D-2EA2-4026-809ECD74FA92}"/>
                  </a:ext>
                </a:extLst>
              </p:cNvPr>
              <p:cNvSpPr>
                <a:spLocks noGrp="1" noRot="1" noChangeAspect="1" noMove="1" noResize="1" noEditPoints="1" noAdjustHandles="1" noChangeArrowheads="1" noChangeShapeType="1" noTextEdit="1"/>
              </p:cNvSpPr>
              <p:nvPr>
                <p:ph idx="1"/>
              </p:nvPr>
            </p:nvSpPr>
            <p:spPr>
              <a:blipFill>
                <a:blip r:embed="rId3"/>
                <a:stretch>
                  <a:fillRect l="-1086" t="-2326" b="-2907"/>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437CEB46-7692-4E9A-24FA-A7A7E29C2A91}"/>
              </a:ext>
            </a:extLst>
          </p:cNvPr>
          <p:cNvPicPr>
            <a:picLocks noChangeAspect="1"/>
          </p:cNvPicPr>
          <p:nvPr/>
        </p:nvPicPr>
        <p:blipFill>
          <a:blip r:embed="rId4"/>
          <a:stretch>
            <a:fillRect/>
          </a:stretch>
        </p:blipFill>
        <p:spPr>
          <a:xfrm>
            <a:off x="4679950" y="4055579"/>
            <a:ext cx="3092450" cy="1137134"/>
          </a:xfrm>
          <a:prstGeom prst="rect">
            <a:avLst/>
          </a:prstGeom>
        </p:spPr>
      </p:pic>
    </p:spTree>
    <p:extLst>
      <p:ext uri="{BB962C8B-B14F-4D97-AF65-F5344CB8AC3E}">
        <p14:creationId xmlns:p14="http://schemas.microsoft.com/office/powerpoint/2010/main" val="3700935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CCEC0-1270-636D-BD8D-8A12416BFAD1}"/>
              </a:ext>
            </a:extLst>
          </p:cNvPr>
          <p:cNvSpPr>
            <a:spLocks noGrp="1"/>
          </p:cNvSpPr>
          <p:nvPr>
            <p:ph type="title"/>
          </p:nvPr>
        </p:nvSpPr>
        <p:spPr/>
        <p:txBody>
          <a:bodyPr/>
          <a:lstStyle/>
          <a:p>
            <a:r>
              <a:rPr lang="en-GB" i="0" u="none" strike="noStrike" dirty="0">
                <a:solidFill>
                  <a:srgbClr val="FF0000"/>
                </a:solidFill>
                <a:effectLst/>
                <a:latin typeface="Source Sans Pro" panose="020B0503030403020204" pitchFamily="34" charset="0"/>
              </a:rPr>
              <a:t>A Standard Normal Distribution</a:t>
            </a:r>
            <a:endParaRPr lang="en-GB" dirty="0">
              <a:solidFill>
                <a:srgbClr val="FF0000"/>
              </a:solidFill>
            </a:endParaRPr>
          </a:p>
        </p:txBody>
      </p:sp>
      <p:sp>
        <p:nvSpPr>
          <p:cNvPr id="3" name="Content Placeholder 2">
            <a:extLst>
              <a:ext uri="{FF2B5EF4-FFF2-40B4-BE49-F238E27FC236}">
                <a16:creationId xmlns:a16="http://schemas.microsoft.com/office/drawing/2014/main" id="{D9338179-4388-2CE7-AA38-8B2A126C6A73}"/>
              </a:ext>
            </a:extLst>
          </p:cNvPr>
          <p:cNvSpPr>
            <a:spLocks noGrp="1"/>
          </p:cNvSpPr>
          <p:nvPr>
            <p:ph idx="1"/>
          </p:nvPr>
        </p:nvSpPr>
        <p:spPr>
          <a:xfrm>
            <a:off x="838200" y="1825625"/>
            <a:ext cx="10515600" cy="1325563"/>
          </a:xfrm>
        </p:spPr>
        <p:txBody>
          <a:bodyPr/>
          <a:lstStyle/>
          <a:p>
            <a:r>
              <a:rPr lang="en-GB" b="0" i="0" u="none" strike="noStrike" dirty="0">
                <a:solidFill>
                  <a:srgbClr val="000000"/>
                </a:solidFill>
                <a:effectLst/>
                <a:latin typeface="Source Sans Pro" panose="020B0503030403020204" pitchFamily="34" charset="0"/>
              </a:rPr>
              <a:t>A normal distribution having mean </a:t>
            </a:r>
            <a:r>
              <a:rPr lang="en-GB" dirty="0">
                <a:solidFill>
                  <a:srgbClr val="000000"/>
                </a:solidFill>
                <a:latin typeface="Source Sans Pro" panose="020B0503030403020204" pitchFamily="34" charset="0"/>
              </a:rPr>
              <a:t>of</a:t>
            </a:r>
            <a:r>
              <a:rPr lang="en-GB" b="0" i="0" u="none" strike="noStrike" dirty="0">
                <a:solidFill>
                  <a:srgbClr val="000000"/>
                </a:solidFill>
                <a:effectLst/>
                <a:latin typeface="Source Sans Pro" panose="020B0503030403020204" pitchFamily="34" charset="0"/>
              </a:rPr>
              <a:t> 0 and standard deviation </a:t>
            </a:r>
            <a:r>
              <a:rPr lang="en-GB" dirty="0">
                <a:solidFill>
                  <a:srgbClr val="000000"/>
                </a:solidFill>
                <a:latin typeface="Source Sans Pro" panose="020B0503030403020204" pitchFamily="34" charset="0"/>
              </a:rPr>
              <a:t>of</a:t>
            </a:r>
            <a:r>
              <a:rPr lang="en-GB" b="0" i="0" u="none" strike="noStrike" dirty="0">
                <a:solidFill>
                  <a:srgbClr val="000000"/>
                </a:solidFill>
                <a:effectLst/>
                <a:latin typeface="Source Sans Pro" panose="020B0503030403020204" pitchFamily="34" charset="0"/>
              </a:rPr>
              <a:t> 1 denoted by X∼N(0,1), is called a standard normal distribution or z-distribution.</a:t>
            </a:r>
            <a:endParaRPr lang="en-GB" dirty="0"/>
          </a:p>
        </p:txBody>
      </p:sp>
      <p:pic>
        <p:nvPicPr>
          <p:cNvPr id="7172" name="Picture 4">
            <a:extLst>
              <a:ext uri="{FF2B5EF4-FFF2-40B4-BE49-F238E27FC236}">
                <a16:creationId xmlns:a16="http://schemas.microsoft.com/office/drawing/2014/main" id="{7BF531F6-368E-3C1C-2E47-17C0E379B9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9288" y="3012990"/>
            <a:ext cx="3571875" cy="25513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5855678-5ABD-389C-9A6D-1414DB078E42}"/>
              </a:ext>
            </a:extLst>
          </p:cNvPr>
          <p:cNvSpPr txBox="1"/>
          <p:nvPr/>
        </p:nvSpPr>
        <p:spPr>
          <a:xfrm>
            <a:off x="464344" y="5569319"/>
            <a:ext cx="6100762" cy="923330"/>
          </a:xfrm>
          <a:prstGeom prst="rect">
            <a:avLst/>
          </a:prstGeom>
          <a:noFill/>
        </p:spPr>
        <p:txBody>
          <a:bodyPr wrap="square">
            <a:spAutoFit/>
          </a:bodyPr>
          <a:lstStyle/>
          <a:p>
            <a:r>
              <a:rPr lang="en-GB" b="0" i="0" u="none" strike="noStrike" dirty="0">
                <a:solidFill>
                  <a:srgbClr val="000000"/>
                </a:solidFill>
                <a:effectLst/>
                <a:latin typeface="Source Sans Pro" panose="020B0503030403020204" pitchFamily="34" charset="0"/>
              </a:rPr>
              <a:t>The small area under the curve to the left of -1.96 (left tail) is 2.5%, and similarly the area to the right of 1.96 (right tail) is 2.5% of the total area.</a:t>
            </a:r>
            <a:endParaRPr lang="en-GB" dirty="0"/>
          </a:p>
        </p:txBody>
      </p:sp>
    </p:spTree>
    <p:extLst>
      <p:ext uri="{BB962C8B-B14F-4D97-AF65-F5344CB8AC3E}">
        <p14:creationId xmlns:p14="http://schemas.microsoft.com/office/powerpoint/2010/main" val="835602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6A166-87D1-02DE-763D-8B3570275028}"/>
              </a:ext>
            </a:extLst>
          </p:cNvPr>
          <p:cNvSpPr>
            <a:spLocks noGrp="1"/>
          </p:cNvSpPr>
          <p:nvPr>
            <p:ph type="title"/>
          </p:nvPr>
        </p:nvSpPr>
        <p:spPr/>
        <p:txBody>
          <a:bodyPr/>
          <a:lstStyle/>
          <a:p>
            <a:r>
              <a:rPr lang="en-GB" i="0" u="none" strike="noStrike" dirty="0">
                <a:solidFill>
                  <a:srgbClr val="FF0000"/>
                </a:solidFill>
                <a:effectLst/>
                <a:latin typeface="Source Sans Pro" panose="020B0503030403020204" pitchFamily="34" charset="0"/>
              </a:rPr>
              <a:t>Finding Area under a Normal Curve</a:t>
            </a:r>
            <a:endParaRPr lang="en-GB" dirty="0">
              <a:solidFill>
                <a:srgbClr val="FF0000"/>
              </a:solidFill>
            </a:endParaRPr>
          </a:p>
        </p:txBody>
      </p:sp>
      <p:sp>
        <p:nvSpPr>
          <p:cNvPr id="3" name="Content Placeholder 2">
            <a:extLst>
              <a:ext uri="{FF2B5EF4-FFF2-40B4-BE49-F238E27FC236}">
                <a16:creationId xmlns:a16="http://schemas.microsoft.com/office/drawing/2014/main" id="{686FB64F-3C80-A58C-431A-1FF2C6BCD89C}"/>
              </a:ext>
            </a:extLst>
          </p:cNvPr>
          <p:cNvSpPr>
            <a:spLocks noGrp="1"/>
          </p:cNvSpPr>
          <p:nvPr>
            <p:ph idx="1"/>
          </p:nvPr>
        </p:nvSpPr>
        <p:spPr/>
        <p:txBody>
          <a:bodyPr/>
          <a:lstStyle/>
          <a:p>
            <a:r>
              <a:rPr lang="en-GB" b="0" i="0" u="none" strike="noStrike" dirty="0">
                <a:solidFill>
                  <a:srgbClr val="000000"/>
                </a:solidFill>
                <a:effectLst/>
                <a:latin typeface="Source Sans Pro" panose="020B0503030403020204" pitchFamily="34" charset="0"/>
              </a:rPr>
              <a:t>I have written an SPSS macro </a:t>
            </a:r>
            <a:r>
              <a:rPr lang="en-GB" dirty="0"/>
              <a:t>NORMDIST</a:t>
            </a:r>
            <a:r>
              <a:rPr lang="en-GB" dirty="0">
                <a:solidFill>
                  <a:srgbClr val="000000"/>
                </a:solidFill>
                <a:latin typeface="Source Sans Pro" panose="020B0503030403020204" pitchFamily="34" charset="0"/>
              </a:rPr>
              <a:t> to </a:t>
            </a:r>
            <a:r>
              <a:rPr lang="en-GB" b="0" i="0" u="none" strike="noStrike" dirty="0">
                <a:solidFill>
                  <a:srgbClr val="000000"/>
                </a:solidFill>
                <a:effectLst/>
                <a:latin typeface="Source Sans Pro" panose="020B0503030403020204" pitchFamily="34" charset="0"/>
              </a:rPr>
              <a:t>find an area under a normal curve.</a:t>
            </a:r>
          </a:p>
          <a:p>
            <a:r>
              <a:rPr lang="en-GB" dirty="0">
                <a:solidFill>
                  <a:srgbClr val="000000"/>
                </a:solidFill>
                <a:latin typeface="Source Sans Pro" panose="020B0503030403020204" pitchFamily="34" charset="0"/>
              </a:rPr>
              <a:t>Install </a:t>
            </a:r>
            <a:r>
              <a:rPr lang="en-GB" dirty="0" err="1">
                <a:solidFill>
                  <a:srgbClr val="000000"/>
                </a:solidFill>
                <a:latin typeface="Source Sans Pro" panose="020B0503030403020204" pitchFamily="34" charset="0"/>
              </a:rPr>
              <a:t>NORMDIST.spd</a:t>
            </a:r>
            <a:endParaRPr lang="en-GB" dirty="0">
              <a:solidFill>
                <a:srgbClr val="000000"/>
              </a:solidFill>
              <a:latin typeface="Source Sans Pro" panose="020B0503030403020204" pitchFamily="34" charset="0"/>
            </a:endParaRPr>
          </a:p>
          <a:p>
            <a:r>
              <a:rPr lang="en-GB" b="0" i="0" u="none" strike="noStrike" dirty="0" err="1">
                <a:solidFill>
                  <a:srgbClr val="000000"/>
                </a:solidFill>
                <a:effectLst/>
                <a:latin typeface="Source Sans Pro" panose="020B0503030403020204" pitchFamily="34" charset="0"/>
              </a:rPr>
              <a:t>Analyze</a:t>
            </a:r>
            <a:r>
              <a:rPr lang="en-GB" b="0" i="0" u="none" strike="noStrike" dirty="0">
                <a:solidFill>
                  <a:srgbClr val="000000"/>
                </a:solidFill>
                <a:effectLst/>
                <a:latin typeface="Source Sans Pro" panose="020B0503030403020204" pitchFamily="34" charset="0"/>
              </a:rPr>
              <a:t> → NORMDIST by Ahmad </a:t>
            </a:r>
            <a:r>
              <a:rPr lang="en-GB" b="0" i="0" u="none" strike="noStrike" dirty="0" err="1">
                <a:solidFill>
                  <a:srgbClr val="000000"/>
                </a:solidFill>
                <a:effectLst/>
                <a:latin typeface="Source Sans Pro" panose="020B0503030403020204" pitchFamily="34" charset="0"/>
              </a:rPr>
              <a:t>Daryanto</a:t>
            </a:r>
            <a:r>
              <a:rPr lang="en-GB" b="0" i="0" u="none" strike="noStrike" dirty="0">
                <a:solidFill>
                  <a:srgbClr val="000000"/>
                </a:solidFill>
                <a:effectLst/>
                <a:latin typeface="Source Sans Pro" panose="020B0503030403020204" pitchFamily="34" charset="0"/>
              </a:rPr>
              <a:t>.</a:t>
            </a:r>
            <a:endParaRPr lang="en-GB" dirty="0"/>
          </a:p>
        </p:txBody>
      </p:sp>
    </p:spTree>
    <p:extLst>
      <p:ext uri="{BB962C8B-B14F-4D97-AF65-F5344CB8AC3E}">
        <p14:creationId xmlns:p14="http://schemas.microsoft.com/office/powerpoint/2010/main" val="4161308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8BFF76AA-CE8C-1633-0C9D-428B48BAA4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263" y="304862"/>
            <a:ext cx="5102353" cy="335957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0D24866E-4197-E1D1-5C13-69D273D5A5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9191" y="304863"/>
            <a:ext cx="3947555" cy="354094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87A9BB9-F41B-9B73-E9D3-86A8A3E845ED}"/>
              </a:ext>
            </a:extLst>
          </p:cNvPr>
          <p:cNvSpPr txBox="1"/>
          <p:nvPr/>
        </p:nvSpPr>
        <p:spPr>
          <a:xfrm>
            <a:off x="322263" y="5973247"/>
            <a:ext cx="3905701" cy="461665"/>
          </a:xfrm>
          <a:prstGeom prst="rect">
            <a:avLst/>
          </a:prstGeom>
          <a:noFill/>
        </p:spPr>
        <p:txBody>
          <a:bodyPr wrap="square">
            <a:spAutoFit/>
          </a:bodyPr>
          <a:lstStyle/>
          <a:p>
            <a:r>
              <a:rPr lang="en-GB" sz="2400" dirty="0" err="1"/>
              <a:t>pnorm</a:t>
            </a:r>
            <a:r>
              <a:rPr lang="en-GB" sz="2400" dirty="0"/>
              <a:t>(1.96, mean = 0, </a:t>
            </a:r>
            <a:r>
              <a:rPr lang="en-GB" sz="2400" dirty="0" err="1"/>
              <a:t>sd</a:t>
            </a:r>
            <a:r>
              <a:rPr lang="en-GB" sz="2400" dirty="0"/>
              <a:t> = 1)</a:t>
            </a:r>
          </a:p>
        </p:txBody>
      </p:sp>
      <p:sp>
        <p:nvSpPr>
          <p:cNvPr id="3" name="TextBox 2">
            <a:extLst>
              <a:ext uri="{FF2B5EF4-FFF2-40B4-BE49-F238E27FC236}">
                <a16:creationId xmlns:a16="http://schemas.microsoft.com/office/drawing/2014/main" id="{F02DFF14-661A-B18A-9557-F8305DB4B10F}"/>
              </a:ext>
            </a:extLst>
          </p:cNvPr>
          <p:cNvSpPr txBox="1"/>
          <p:nvPr/>
        </p:nvSpPr>
        <p:spPr>
          <a:xfrm>
            <a:off x="322263" y="5384668"/>
            <a:ext cx="2200275" cy="461665"/>
          </a:xfrm>
          <a:prstGeom prst="rect">
            <a:avLst/>
          </a:prstGeom>
          <a:noFill/>
        </p:spPr>
        <p:txBody>
          <a:bodyPr wrap="square" rtlCol="0">
            <a:spAutoFit/>
          </a:bodyPr>
          <a:lstStyle/>
          <a:p>
            <a:r>
              <a:rPr lang="en-GB" sz="2400" b="1" dirty="0"/>
              <a:t>R Action:</a:t>
            </a:r>
          </a:p>
        </p:txBody>
      </p:sp>
      <p:pic>
        <p:nvPicPr>
          <p:cNvPr id="4" name="Picture 2">
            <a:extLst>
              <a:ext uri="{FF2B5EF4-FFF2-40B4-BE49-F238E27FC236}">
                <a16:creationId xmlns:a16="http://schemas.microsoft.com/office/drawing/2014/main" id="{826A9F7A-7E14-3973-1994-20B9192A8A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6541" y="3926570"/>
            <a:ext cx="4082673" cy="2916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6773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3B8F3C-1723-CB44-BFF0-06EF95F7CC96}"/>
              </a:ext>
            </a:extLst>
          </p:cNvPr>
          <p:cNvSpPr>
            <a:spLocks noGrp="1"/>
          </p:cNvSpPr>
          <p:nvPr>
            <p:ph type="title"/>
          </p:nvPr>
        </p:nvSpPr>
        <p:spPr/>
        <p:txBody>
          <a:bodyPr>
            <a:normAutofit/>
          </a:bodyPr>
          <a:lstStyle/>
          <a:p>
            <a:r>
              <a:rPr lang="en-GB" sz="3200" b="1" i="0" u="none" strike="noStrike" dirty="0">
                <a:solidFill>
                  <a:srgbClr val="FF0000"/>
                </a:solidFill>
                <a:effectLst/>
                <a:latin typeface="Source Sans Pro" panose="020B0503030403020204" pitchFamily="34" charset="0"/>
              </a:rPr>
              <a:t>Finding x values for certain areas under a Normal curve</a:t>
            </a:r>
            <a:endParaRPr lang="en-GB" sz="3200" dirty="0">
              <a:solidFill>
                <a:srgbClr val="FF0000"/>
              </a:solidFill>
            </a:endParaRPr>
          </a:p>
        </p:txBody>
      </p:sp>
      <p:sp>
        <p:nvSpPr>
          <p:cNvPr id="2" name="Content Placeholder 1">
            <a:extLst>
              <a:ext uri="{FF2B5EF4-FFF2-40B4-BE49-F238E27FC236}">
                <a16:creationId xmlns:a16="http://schemas.microsoft.com/office/drawing/2014/main" id="{F15666E2-32DA-967D-D3C7-065981E4AA4D}"/>
              </a:ext>
            </a:extLst>
          </p:cNvPr>
          <p:cNvSpPr>
            <a:spLocks noGrp="1"/>
          </p:cNvSpPr>
          <p:nvPr>
            <p:ph idx="1"/>
          </p:nvPr>
        </p:nvSpPr>
        <p:spPr/>
        <p:txBody>
          <a:bodyPr/>
          <a:lstStyle/>
          <a:p>
            <a:r>
              <a:rPr lang="en-GB" b="0" i="0" u="none" strike="noStrike" dirty="0">
                <a:solidFill>
                  <a:srgbClr val="000000"/>
                </a:solidFill>
                <a:effectLst/>
                <a:latin typeface="Source Sans Pro" panose="020B0503030403020204" pitchFamily="34" charset="0"/>
              </a:rPr>
              <a:t>I have written an SPSS macro Q</a:t>
            </a:r>
            <a:r>
              <a:rPr lang="en-GB" dirty="0"/>
              <a:t>NORMDIST</a:t>
            </a:r>
            <a:endParaRPr lang="en-GB" b="0" i="0" u="none" strike="noStrike" dirty="0">
              <a:solidFill>
                <a:srgbClr val="000000"/>
              </a:solidFill>
              <a:effectLst/>
              <a:latin typeface="Source Sans Pro" panose="020B0503030403020204" pitchFamily="34" charset="0"/>
            </a:endParaRPr>
          </a:p>
          <a:p>
            <a:endParaRPr lang="en-GB" dirty="0"/>
          </a:p>
        </p:txBody>
      </p:sp>
      <p:pic>
        <p:nvPicPr>
          <p:cNvPr id="1026" name="Picture 2">
            <a:extLst>
              <a:ext uri="{FF2B5EF4-FFF2-40B4-BE49-F238E27FC236}">
                <a16:creationId xmlns:a16="http://schemas.microsoft.com/office/drawing/2014/main" id="{E8BF0992-F450-69BF-E8BA-B97DC6F22B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413" y="2426071"/>
            <a:ext cx="5422900" cy="363659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E81BDA3-D22B-064F-689D-04A24D838FDB}"/>
              </a:ext>
            </a:extLst>
          </p:cNvPr>
          <p:cNvPicPr>
            <a:picLocks noChangeAspect="1"/>
          </p:cNvPicPr>
          <p:nvPr/>
        </p:nvPicPr>
        <p:blipFill>
          <a:blip r:embed="rId3"/>
          <a:stretch>
            <a:fillRect/>
          </a:stretch>
        </p:blipFill>
        <p:spPr>
          <a:xfrm>
            <a:off x="6867526" y="2528888"/>
            <a:ext cx="3848100" cy="2514600"/>
          </a:xfrm>
          <a:prstGeom prst="rect">
            <a:avLst/>
          </a:prstGeom>
        </p:spPr>
      </p:pic>
      <p:sp>
        <p:nvSpPr>
          <p:cNvPr id="6" name="TextBox 5">
            <a:extLst>
              <a:ext uri="{FF2B5EF4-FFF2-40B4-BE49-F238E27FC236}">
                <a16:creationId xmlns:a16="http://schemas.microsoft.com/office/drawing/2014/main" id="{3F63AC13-36FD-AE3D-1035-927A76FF2B45}"/>
              </a:ext>
            </a:extLst>
          </p:cNvPr>
          <p:cNvSpPr txBox="1"/>
          <p:nvPr/>
        </p:nvSpPr>
        <p:spPr>
          <a:xfrm>
            <a:off x="6867526" y="5807631"/>
            <a:ext cx="6100762" cy="369332"/>
          </a:xfrm>
          <a:prstGeom prst="rect">
            <a:avLst/>
          </a:prstGeom>
          <a:noFill/>
        </p:spPr>
        <p:txBody>
          <a:bodyPr wrap="square">
            <a:spAutoFit/>
          </a:bodyPr>
          <a:lstStyle/>
          <a:p>
            <a:r>
              <a:rPr lang="en-GB" dirty="0" err="1"/>
              <a:t>qnorm</a:t>
            </a:r>
            <a:r>
              <a:rPr lang="en-GB" dirty="0"/>
              <a:t>(0.025, mean = 0, </a:t>
            </a:r>
            <a:r>
              <a:rPr lang="en-GB" dirty="0" err="1"/>
              <a:t>sd</a:t>
            </a:r>
            <a:r>
              <a:rPr lang="en-GB" dirty="0"/>
              <a:t> = 1, </a:t>
            </a:r>
            <a:r>
              <a:rPr lang="en-GB" dirty="0" err="1"/>
              <a:t>lower.tail</a:t>
            </a:r>
            <a:r>
              <a:rPr lang="en-GB" dirty="0"/>
              <a:t>=TRUE)</a:t>
            </a:r>
          </a:p>
        </p:txBody>
      </p:sp>
      <p:sp>
        <p:nvSpPr>
          <p:cNvPr id="7" name="TextBox 6">
            <a:extLst>
              <a:ext uri="{FF2B5EF4-FFF2-40B4-BE49-F238E27FC236}">
                <a16:creationId xmlns:a16="http://schemas.microsoft.com/office/drawing/2014/main" id="{2BC8E5F6-A566-F27D-0E8B-17C962BAFB89}"/>
              </a:ext>
            </a:extLst>
          </p:cNvPr>
          <p:cNvSpPr txBox="1"/>
          <p:nvPr/>
        </p:nvSpPr>
        <p:spPr>
          <a:xfrm>
            <a:off x="6867526" y="5370831"/>
            <a:ext cx="1421027" cy="369332"/>
          </a:xfrm>
          <a:prstGeom prst="rect">
            <a:avLst/>
          </a:prstGeom>
          <a:noFill/>
        </p:spPr>
        <p:txBody>
          <a:bodyPr wrap="square" rtlCol="0">
            <a:spAutoFit/>
          </a:bodyPr>
          <a:lstStyle/>
          <a:p>
            <a:r>
              <a:rPr lang="en-GB" b="1" dirty="0"/>
              <a:t>R Action</a:t>
            </a:r>
          </a:p>
        </p:txBody>
      </p:sp>
    </p:spTree>
    <p:extLst>
      <p:ext uri="{BB962C8B-B14F-4D97-AF65-F5344CB8AC3E}">
        <p14:creationId xmlns:p14="http://schemas.microsoft.com/office/powerpoint/2010/main" val="1381833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BAF16-B182-FB62-0572-DA4FA8A9D846}"/>
              </a:ext>
            </a:extLst>
          </p:cNvPr>
          <p:cNvSpPr>
            <a:spLocks noGrp="1"/>
          </p:cNvSpPr>
          <p:nvPr>
            <p:ph type="title"/>
          </p:nvPr>
        </p:nvSpPr>
        <p:spPr/>
        <p:txBody>
          <a:bodyPr/>
          <a:lstStyle/>
          <a:p>
            <a:r>
              <a:rPr lang="en-GB" dirty="0">
                <a:solidFill>
                  <a:srgbClr val="FF0000"/>
                </a:solidFill>
              </a:rPr>
              <a:t>Z-Transformation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5A8425-3BA6-10C2-BB7A-F837605CD2C1}"/>
                  </a:ext>
                </a:extLst>
              </p:cNvPr>
              <p:cNvSpPr>
                <a:spLocks noGrp="1"/>
              </p:cNvSpPr>
              <p:nvPr>
                <p:ph idx="1"/>
              </p:nvPr>
            </p:nvSpPr>
            <p:spPr/>
            <p:txBody>
              <a:bodyPr/>
              <a:lstStyle/>
              <a:p>
                <a:r>
                  <a:rPr lang="en-GB" dirty="0">
                    <a:solidFill>
                      <a:srgbClr val="000000"/>
                    </a:solidFill>
                    <a:latin typeface="Source Sans Pro" panose="020B0503030403020204" pitchFamily="34" charset="0"/>
                  </a:rPr>
                  <a:t>T</a:t>
                </a:r>
                <a:r>
                  <a:rPr lang="en-GB" b="0" i="0" u="none" strike="noStrike" dirty="0">
                    <a:solidFill>
                      <a:srgbClr val="000000"/>
                    </a:solidFill>
                    <a:effectLst/>
                    <a:latin typeface="Source Sans Pro" panose="020B0503030403020204" pitchFamily="34" charset="0"/>
                  </a:rPr>
                  <a:t>ransforming a normal distribution to a standard normal distribution by applying:</a:t>
                </a:r>
              </a:p>
              <a:p>
                <a:pPr marL="0" indent="0">
                  <a:buNone/>
                </a:pPr>
                <a14:m>
                  <m:oMathPara xmlns:m="http://schemas.openxmlformats.org/officeDocument/2006/math">
                    <m:oMathParaPr>
                      <m:jc m:val="centerGroup"/>
                    </m:oMathParaPr>
                    <m:oMath xmlns:m="http://schemas.openxmlformats.org/officeDocument/2006/math">
                      <m:r>
                        <a:rPr lang="en-GB" b="0" i="1" u="none" strike="noStrike" smtClean="0">
                          <a:solidFill>
                            <a:srgbClr val="000000"/>
                          </a:solidFill>
                          <a:effectLst/>
                          <a:latin typeface="Cambria Math" panose="02040503050406030204" pitchFamily="18" charset="0"/>
                        </a:rPr>
                        <m:t>𝑍</m:t>
                      </m:r>
                      <m:r>
                        <a:rPr lang="en-GB" b="0" i="1" u="none" strike="noStrike" smtClean="0">
                          <a:solidFill>
                            <a:srgbClr val="000000"/>
                          </a:solidFill>
                          <a:effectLst/>
                          <a:latin typeface="Cambria Math" panose="02040503050406030204" pitchFamily="18" charset="0"/>
                        </a:rPr>
                        <m:t>=</m:t>
                      </m:r>
                      <m:f>
                        <m:fPr>
                          <m:ctrlPr>
                            <a:rPr lang="en-GB" b="0" i="1" u="none" strike="noStrike" smtClean="0">
                              <a:solidFill>
                                <a:srgbClr val="000000"/>
                              </a:solidFill>
                              <a:effectLst/>
                              <a:latin typeface="Cambria Math" panose="02040503050406030204" pitchFamily="18" charset="0"/>
                            </a:rPr>
                          </m:ctrlPr>
                        </m:fPr>
                        <m:num>
                          <m:r>
                            <a:rPr lang="en-GB" b="0" i="1" u="none" strike="noStrike" smtClean="0">
                              <a:solidFill>
                                <a:srgbClr val="000000"/>
                              </a:solidFill>
                              <a:effectLst/>
                              <a:latin typeface="Cambria Math" panose="02040503050406030204" pitchFamily="18" charset="0"/>
                            </a:rPr>
                            <m:t>𝑋</m:t>
                          </m:r>
                          <m:r>
                            <a:rPr lang="en-GB" b="0" i="1" u="none" strike="noStrike" smtClean="0">
                              <a:solidFill>
                                <a:srgbClr val="000000"/>
                              </a:solidFill>
                              <a:effectLst/>
                              <a:latin typeface="Cambria Math" panose="02040503050406030204" pitchFamily="18" charset="0"/>
                            </a:rPr>
                            <m:t>−</m:t>
                          </m:r>
                          <m:r>
                            <a:rPr lang="en-GB" b="0" i="1" u="none" strike="noStrike" smtClean="0">
                              <a:solidFill>
                                <a:srgbClr val="000000"/>
                              </a:solidFill>
                              <a:effectLst/>
                              <a:latin typeface="Cambria Math" panose="02040503050406030204" pitchFamily="18" charset="0"/>
                              <a:ea typeface="Cambria Math" panose="02040503050406030204" pitchFamily="18" charset="0"/>
                            </a:rPr>
                            <m:t>𝜇</m:t>
                          </m:r>
                        </m:num>
                        <m:den>
                          <m:r>
                            <a:rPr lang="en-GB" b="0" i="1" u="none" strike="noStrike" smtClean="0">
                              <a:solidFill>
                                <a:srgbClr val="000000"/>
                              </a:solidFill>
                              <a:effectLst/>
                              <a:latin typeface="Cambria Math" panose="02040503050406030204" pitchFamily="18" charset="0"/>
                              <a:ea typeface="Cambria Math" panose="02040503050406030204" pitchFamily="18" charset="0"/>
                            </a:rPr>
                            <m:t>𝜎</m:t>
                          </m:r>
                        </m:den>
                      </m:f>
                    </m:oMath>
                  </m:oMathPara>
                </a14:m>
                <a:endParaRPr lang="en-GB" b="0" i="0" u="none" strike="noStrike" dirty="0">
                  <a:solidFill>
                    <a:srgbClr val="000000"/>
                  </a:solidFill>
                  <a:effectLst/>
                  <a:latin typeface="Source Sans Pro" panose="020B0503030403020204" pitchFamily="34" charset="0"/>
                </a:endParaRPr>
              </a:p>
              <a:p>
                <a:pPr marL="0" indent="0">
                  <a:buNone/>
                </a:pPr>
                <a:r>
                  <a:rPr lang="en-GB" b="0" i="0" u="none" strike="noStrike" dirty="0">
                    <a:solidFill>
                      <a:srgbClr val="000000"/>
                    </a:solidFill>
                    <a:effectLst/>
                    <a:latin typeface="Source Sans Pro" panose="020B0503030403020204" pitchFamily="34" charset="0"/>
                  </a:rPr>
                  <a:t>Using a z score, we will know how many deviation away an observation is from the mean of the data.</a:t>
                </a:r>
              </a:p>
              <a:p>
                <a:pPr marL="0" indent="0">
                  <a:buNone/>
                </a:pPr>
                <a:r>
                  <a:rPr lang="en-GB" dirty="0"/>
                  <a:t>e.g., Jack's exam score is 2 standard deviation above the mean</a:t>
                </a:r>
              </a:p>
            </p:txBody>
          </p:sp>
        </mc:Choice>
        <mc:Fallback xmlns="">
          <p:sp>
            <p:nvSpPr>
              <p:cNvPr id="3" name="Content Placeholder 2">
                <a:extLst>
                  <a:ext uri="{FF2B5EF4-FFF2-40B4-BE49-F238E27FC236}">
                    <a16:creationId xmlns:a16="http://schemas.microsoft.com/office/drawing/2014/main" id="{465A8425-3BA6-10C2-BB7A-F837605CD2C1}"/>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GB">
                    <a:noFill/>
                  </a:rPr>
                  <a:t> </a:t>
                </a:r>
              </a:p>
            </p:txBody>
          </p:sp>
        </mc:Fallback>
      </mc:AlternateContent>
    </p:spTree>
    <p:extLst>
      <p:ext uri="{BB962C8B-B14F-4D97-AF65-F5344CB8AC3E}">
        <p14:creationId xmlns:p14="http://schemas.microsoft.com/office/powerpoint/2010/main" val="23411922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1214</TotalTime>
  <Words>952</Words>
  <Application>Microsoft Macintosh PowerPoint</Application>
  <PresentationFormat>Widescreen</PresentationFormat>
  <Paragraphs>91</Paragraphs>
  <Slides>18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Calibri Light</vt:lpstr>
      <vt:lpstr>Cambria Math</vt:lpstr>
      <vt:lpstr>Source Sans Pro</vt:lpstr>
      <vt:lpstr>Office Theme</vt:lpstr>
      <vt:lpstr>Chapter 6:  Normal Distribution</vt:lpstr>
      <vt:lpstr>Learning Objectives</vt:lpstr>
      <vt:lpstr>A Histogram Of Weekend Spending</vt:lpstr>
      <vt:lpstr>Normal Distribution</vt:lpstr>
      <vt:lpstr>A Standard Normal Distribution</vt:lpstr>
      <vt:lpstr>Finding Area under a Normal Curve</vt:lpstr>
      <vt:lpstr>PowerPoint Presentation</vt:lpstr>
      <vt:lpstr>Finding x values for certain areas under a Normal curve</vt:lpstr>
      <vt:lpstr>Z-Transformation</vt:lpstr>
      <vt:lpstr>Illustration</vt:lpstr>
      <vt:lpstr>SPSS Action: Creating Z-scores in SPSS</vt:lpstr>
      <vt:lpstr>Centering Macro</vt:lpstr>
      <vt:lpstr>R Action</vt:lpstr>
      <vt:lpstr>Writing a function</vt:lpstr>
      <vt:lpstr>Skewness</vt:lpstr>
      <vt:lpstr>Kurtosis</vt:lpstr>
      <vt:lpstr>SPSS Action</vt:lpstr>
      <vt:lpstr>Empirical and Theoretical Distribution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Daryanto, Ahmad</dc:creator>
  <cp:lastModifiedBy>Daryanto, Ahmad</cp:lastModifiedBy>
  <cp:revision>100</cp:revision>
  <dcterms:created xsi:type="dcterms:W3CDTF">2022-10-04T08:24:38Z</dcterms:created>
  <dcterms:modified xsi:type="dcterms:W3CDTF">2023-09-04T20:58:43Z</dcterms:modified>
</cp:coreProperties>
</file>